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63" r:id="rId5"/>
    <p:sldId id="280" r:id="rId6"/>
    <p:sldId id="281" r:id="rId7"/>
    <p:sldId id="274" r:id="rId8"/>
    <p:sldId id="275" r:id="rId9"/>
    <p:sldId id="276" r:id="rId10"/>
    <p:sldId id="277" r:id="rId11"/>
    <p:sldId id="279" r:id="rId12"/>
    <p:sldId id="278" r:id="rId13"/>
  </p:sldIdLst>
  <p:sldSz cx="12192000" cy="6858000"/>
  <p:notesSz cx="6865938" cy="9998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od, Lucy" initials="WL" lastIdx="1" clrIdx="0">
    <p:extLst>
      <p:ext uri="{19B8F6BF-5375-455C-9EA6-DF929625EA0E}">
        <p15:presenceInfo xmlns:p15="http://schemas.microsoft.com/office/powerpoint/2012/main" userId="Wood, Luc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5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54A95F-7B5F-43E4-9FB3-4383B96228DF}" v="40" dt="2020-05-24T16:02:18.6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od, Lucy" userId="fc26114c-1456-4dbd-af7e-8d6f300a5a38" providerId="ADAL" clId="{472852E9-028A-4036-956D-3C465917064C}"/>
    <pc:docChg chg="modSld">
      <pc:chgData name="Wood, Lucy" userId="fc26114c-1456-4dbd-af7e-8d6f300a5a38" providerId="ADAL" clId="{472852E9-028A-4036-956D-3C465917064C}" dt="2020-05-20T11:37:37.472" v="46" actId="20577"/>
      <pc:docMkLst>
        <pc:docMk/>
      </pc:docMkLst>
      <pc:sldChg chg="modSp">
        <pc:chgData name="Wood, Lucy" userId="fc26114c-1456-4dbd-af7e-8d6f300a5a38" providerId="ADAL" clId="{472852E9-028A-4036-956D-3C465917064C}" dt="2020-05-20T11:37:37.472" v="46" actId="20577"/>
        <pc:sldMkLst>
          <pc:docMk/>
          <pc:sldMk cId="3571460934" sldId="276"/>
        </pc:sldMkLst>
        <pc:spChg chg="mod">
          <ac:chgData name="Wood, Lucy" userId="fc26114c-1456-4dbd-af7e-8d6f300a5a38" providerId="ADAL" clId="{472852E9-028A-4036-956D-3C465917064C}" dt="2020-05-20T11:37:37.472" v="46" actId="20577"/>
          <ac:spMkLst>
            <pc:docMk/>
            <pc:sldMk cId="3571460934" sldId="276"/>
            <ac:spMk id="3" creationId="{FB83C298-E2AB-48E7-8261-F666934466FF}"/>
          </ac:spMkLst>
        </pc:spChg>
        <pc:spChg chg="mod">
          <ac:chgData name="Wood, Lucy" userId="fc26114c-1456-4dbd-af7e-8d6f300a5a38" providerId="ADAL" clId="{472852E9-028A-4036-956D-3C465917064C}" dt="2020-05-20T11:37:26.110" v="45" actId="6549"/>
          <ac:spMkLst>
            <pc:docMk/>
            <pc:sldMk cId="3571460934" sldId="276"/>
            <ac:spMk id="4" creationId="{1963C878-0145-4B39-83A1-0FA000DA3A76}"/>
          </ac:spMkLst>
        </pc:spChg>
      </pc:sldChg>
      <pc:sldChg chg="modSp">
        <pc:chgData name="Wood, Lucy" userId="fc26114c-1456-4dbd-af7e-8d6f300a5a38" providerId="ADAL" clId="{472852E9-028A-4036-956D-3C465917064C}" dt="2020-05-20T11:37:08.241" v="22" actId="20577"/>
        <pc:sldMkLst>
          <pc:docMk/>
          <pc:sldMk cId="727651397" sldId="280"/>
        </pc:sldMkLst>
        <pc:spChg chg="mod">
          <ac:chgData name="Wood, Lucy" userId="fc26114c-1456-4dbd-af7e-8d6f300a5a38" providerId="ADAL" clId="{472852E9-028A-4036-956D-3C465917064C}" dt="2020-05-20T11:37:08.241" v="22" actId="20577"/>
          <ac:spMkLst>
            <pc:docMk/>
            <pc:sldMk cId="727651397" sldId="280"/>
            <ac:spMk id="6" creationId="{25A0C3EB-047A-46DE-8E70-CE2935951BF1}"/>
          </ac:spMkLst>
        </pc:spChg>
      </pc:sldChg>
    </pc:docChg>
  </pc:docChgLst>
  <pc:docChgLst>
    <pc:chgData name="Wood, Lucy" userId="fc26114c-1456-4dbd-af7e-8d6f300a5a38" providerId="ADAL" clId="{3454A95F-7B5F-43E4-9FB3-4383B96228DF}"/>
    <pc:docChg chg="custSel modSld">
      <pc:chgData name="Wood, Lucy" userId="fc26114c-1456-4dbd-af7e-8d6f300a5a38" providerId="ADAL" clId="{3454A95F-7B5F-43E4-9FB3-4383B96228DF}" dt="2020-05-24T16:02:36.379" v="48" actId="1076"/>
      <pc:docMkLst>
        <pc:docMk/>
      </pc:docMkLst>
      <pc:sldChg chg="modSp">
        <pc:chgData name="Wood, Lucy" userId="fc26114c-1456-4dbd-af7e-8d6f300a5a38" providerId="ADAL" clId="{3454A95F-7B5F-43E4-9FB3-4383B96228DF}" dt="2020-05-20T16:04:10.091" v="44" actId="20577"/>
        <pc:sldMkLst>
          <pc:docMk/>
          <pc:sldMk cId="973578429" sldId="274"/>
        </pc:sldMkLst>
        <pc:spChg chg="mod">
          <ac:chgData name="Wood, Lucy" userId="fc26114c-1456-4dbd-af7e-8d6f300a5a38" providerId="ADAL" clId="{3454A95F-7B5F-43E4-9FB3-4383B96228DF}" dt="2020-05-20T16:04:10.091" v="44" actId="20577"/>
          <ac:spMkLst>
            <pc:docMk/>
            <pc:sldMk cId="973578429" sldId="274"/>
            <ac:spMk id="7" creationId="{ABE528BD-6765-41EB-BCFF-23AD5C22DABE}"/>
          </ac:spMkLst>
        </pc:spChg>
      </pc:sldChg>
      <pc:sldChg chg="addSp delSp modSp">
        <pc:chgData name="Wood, Lucy" userId="fc26114c-1456-4dbd-af7e-8d6f300a5a38" providerId="ADAL" clId="{3454A95F-7B5F-43E4-9FB3-4383B96228DF}" dt="2020-05-20T13:59:41.478" v="6" actId="14100"/>
        <pc:sldMkLst>
          <pc:docMk/>
          <pc:sldMk cId="3403214038" sldId="278"/>
        </pc:sldMkLst>
        <pc:picChg chg="add mod">
          <ac:chgData name="Wood, Lucy" userId="fc26114c-1456-4dbd-af7e-8d6f300a5a38" providerId="ADAL" clId="{3454A95F-7B5F-43E4-9FB3-4383B96228DF}" dt="2020-05-20T13:59:41.478" v="6" actId="14100"/>
          <ac:picMkLst>
            <pc:docMk/>
            <pc:sldMk cId="3403214038" sldId="278"/>
            <ac:picMk id="5" creationId="{6B92ECEE-C1BF-47E4-AE0C-AA3BDC857E88}"/>
          </ac:picMkLst>
        </pc:picChg>
        <pc:picChg chg="del">
          <ac:chgData name="Wood, Lucy" userId="fc26114c-1456-4dbd-af7e-8d6f300a5a38" providerId="ADAL" clId="{3454A95F-7B5F-43E4-9FB3-4383B96228DF}" dt="2020-05-20T13:59:14.845" v="0" actId="478"/>
          <ac:picMkLst>
            <pc:docMk/>
            <pc:sldMk cId="3403214038" sldId="278"/>
            <ac:picMk id="19" creationId="{EE1C4A35-4BCE-4358-A38E-0B4150E0441E}"/>
          </ac:picMkLst>
        </pc:picChg>
      </pc:sldChg>
      <pc:sldChg chg="addSp modSp">
        <pc:chgData name="Wood, Lucy" userId="fc26114c-1456-4dbd-af7e-8d6f300a5a38" providerId="ADAL" clId="{3454A95F-7B5F-43E4-9FB3-4383B96228DF}" dt="2020-05-24T16:02:36.379" v="48" actId="1076"/>
        <pc:sldMkLst>
          <pc:docMk/>
          <pc:sldMk cId="727651397" sldId="280"/>
        </pc:sldMkLst>
        <pc:spChg chg="mod">
          <ac:chgData name="Wood, Lucy" userId="fc26114c-1456-4dbd-af7e-8d6f300a5a38" providerId="ADAL" clId="{3454A95F-7B5F-43E4-9FB3-4383B96228DF}" dt="2020-05-24T16:02:31.630" v="47" actId="5793"/>
          <ac:spMkLst>
            <pc:docMk/>
            <pc:sldMk cId="727651397" sldId="280"/>
            <ac:spMk id="7" creationId="{BA2DF2BE-4D15-49DB-89B6-ED5A16E80E1E}"/>
          </ac:spMkLst>
        </pc:spChg>
        <pc:picChg chg="add mod">
          <ac:chgData name="Wood, Lucy" userId="fc26114c-1456-4dbd-af7e-8d6f300a5a38" providerId="ADAL" clId="{3454A95F-7B5F-43E4-9FB3-4383B96228DF}" dt="2020-05-24T16:02:36.379" v="48" actId="1076"/>
          <ac:picMkLst>
            <pc:docMk/>
            <pc:sldMk cId="727651397" sldId="280"/>
            <ac:picMk id="10" creationId="{5DA48B17-0C4A-4BD0-B932-07CA4BBF7E0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41D06ED0-1F26-454B-B67A-67A563A84476}" type="datetimeFigureOut">
              <a:rPr lang="en-GB" smtClean="0"/>
              <a:t>27/05/2020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9E7AF5D8-1F05-48ED-8E4A-12DF23A77C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5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1" descr="A gold and blue neck tie&#10;&#10;Description automatically generated">
            <a:extLst>
              <a:ext uri="{FF2B5EF4-FFF2-40B4-BE49-F238E27FC236}">
                <a16:creationId xmlns:a16="http://schemas.microsoft.com/office/drawing/2014/main" id="{8F45A21E-395F-4D24-82CF-EFB974683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7" b="20845"/>
          <a:stretch/>
        </p:blipFill>
        <p:spPr>
          <a:xfrm>
            <a:off x="2989580" y="466821"/>
            <a:ext cx="9202420" cy="5966063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1A66894-5BDA-42C7-9C56-B221BACF2E90}"/>
              </a:ext>
            </a:extLst>
          </p:cNvPr>
          <p:cNvSpPr/>
          <p:nvPr userDrawn="1"/>
        </p:nvSpPr>
        <p:spPr>
          <a:xfrm>
            <a:off x="-19050" y="30500"/>
            <a:ext cx="7219950" cy="6824678"/>
          </a:xfrm>
          <a:custGeom>
            <a:avLst/>
            <a:gdLst>
              <a:gd name="connsiteX0" fmla="*/ 5164852 w 5265336"/>
              <a:gd name="connsiteY0" fmla="*/ 90435 h 7355394"/>
              <a:gd name="connsiteX1" fmla="*/ 2642716 w 5265336"/>
              <a:gd name="connsiteY1" fmla="*/ 7285055 h 7355394"/>
              <a:gd name="connsiteX2" fmla="*/ 0 w 5265336"/>
              <a:gd name="connsiteY2" fmla="*/ 7355394 h 7355394"/>
              <a:gd name="connsiteX3" fmla="*/ 10048 w 5265336"/>
              <a:gd name="connsiteY3" fmla="*/ 20097 h 7355394"/>
              <a:gd name="connsiteX4" fmla="*/ 5265336 w 5265336"/>
              <a:gd name="connsiteY4" fmla="*/ 0 h 7355394"/>
              <a:gd name="connsiteX5" fmla="*/ 5255288 w 5265336"/>
              <a:gd name="connsiteY5" fmla="*/ 0 h 73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5336" h="7355394">
                <a:moveTo>
                  <a:pt x="5164852" y="90435"/>
                </a:moveTo>
                <a:lnTo>
                  <a:pt x="2642716" y="7285055"/>
                </a:lnTo>
                <a:lnTo>
                  <a:pt x="0" y="7355394"/>
                </a:lnTo>
                <a:cubicBezTo>
                  <a:pt x="3349" y="4910295"/>
                  <a:pt x="6699" y="2465196"/>
                  <a:pt x="10048" y="20097"/>
                </a:cubicBezTo>
                <a:lnTo>
                  <a:pt x="5265336" y="0"/>
                </a:lnTo>
                <a:lnTo>
                  <a:pt x="5255288" y="0"/>
                </a:lnTo>
              </a:path>
            </a:pathLst>
          </a:cu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84653011-51ED-431E-9C8A-9EA8E02609B3}"/>
              </a:ext>
            </a:extLst>
          </p:cNvPr>
          <p:cNvSpPr/>
          <p:nvPr userDrawn="1"/>
        </p:nvSpPr>
        <p:spPr>
          <a:xfrm>
            <a:off x="722630" y="2145506"/>
            <a:ext cx="810260" cy="67314"/>
          </a:xfrm>
          <a:custGeom>
            <a:avLst/>
            <a:gdLst/>
            <a:ahLst/>
            <a:cxnLst/>
            <a:rect l="l" t="t" r="r" b="b"/>
            <a:pathLst>
              <a:path w="810260">
                <a:moveTo>
                  <a:pt x="0" y="0"/>
                </a:moveTo>
                <a:lnTo>
                  <a:pt x="810006" y="0"/>
                </a:lnTo>
              </a:path>
            </a:pathLst>
          </a:custGeom>
          <a:ln w="762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DBE1E0-278E-4B95-BD44-45F1BD5C5BB9}"/>
              </a:ext>
            </a:extLst>
          </p:cNvPr>
          <p:cNvSpPr/>
          <p:nvPr userDrawn="1"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872A2C9-815B-48AD-B7A4-ED683CFBD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21FF40-5C85-4BAD-B578-9497888F3D55}"/>
              </a:ext>
            </a:extLst>
          </p:cNvPr>
          <p:cNvSpPr/>
          <p:nvPr userDrawn="1"/>
        </p:nvSpPr>
        <p:spPr>
          <a:xfrm>
            <a:off x="0" y="15523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C6EDDCC-7ABD-464D-8544-B582D53FCBA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7291388" y="466820"/>
            <a:ext cx="4622446" cy="596903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7896988-8E9D-4748-A38C-8584500B48C1}"/>
              </a:ext>
            </a:extLst>
          </p:cNvPr>
          <p:cNvSpPr txBox="1"/>
          <p:nvPr userDrawn="1"/>
        </p:nvSpPr>
        <p:spPr>
          <a:xfrm>
            <a:off x="7461250" y="797021"/>
            <a:ext cx="4438650" cy="120032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parents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 you for supporting your child’s learning in science.</a:t>
            </a:r>
          </a:p>
          <a:p>
            <a:pPr algn="l"/>
            <a:endParaRPr lang="en-GB" sz="2400" i="1" kern="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A958827-0B4B-4C81-97FC-47BD712B27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350" y="2368550"/>
            <a:ext cx="5473700" cy="13144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2-4 line sub-head giving context goes</a:t>
            </a:r>
            <a:br>
              <a:rPr lang="en-US" dirty="0"/>
            </a:br>
            <a:r>
              <a:rPr lang="en-US" dirty="0"/>
              <a:t>in here, using soft returns in order</a:t>
            </a:r>
            <a:br>
              <a:rPr lang="en-US" dirty="0"/>
            </a:br>
            <a:r>
              <a:rPr lang="en-US" dirty="0"/>
              <a:t>to follow the edge if possible</a:t>
            </a:r>
          </a:p>
          <a:p>
            <a:pPr lvl="0"/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86A3046-759C-4E24-95D6-CF9C159206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5410200"/>
            <a:ext cx="5473700" cy="850900"/>
          </a:xfrm>
        </p:spPr>
        <p:txBody>
          <a:bodyPr anchor="ctr">
            <a:normAutofit/>
          </a:bodyPr>
          <a:lstStyle>
            <a:lvl1pPr marL="0" indent="0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 ? </a:t>
            </a:r>
            <a:br>
              <a:rPr lang="en-US" dirty="0"/>
            </a:br>
            <a:r>
              <a:rPr lang="en-US" dirty="0"/>
              <a:t>Age ?? - ??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7196C0DD-3AE5-48A5-B94A-349E485B0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558768"/>
            <a:ext cx="5473700" cy="1395842"/>
          </a:xfr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r>
              <a:rPr lang="en-US" dirty="0"/>
              <a:t>Lesson plan main title in here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25614147-8486-4B4F-AFE4-8D1FD66939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96769" y="1805354"/>
            <a:ext cx="4391025" cy="4657359"/>
          </a:xfrm>
        </p:spPr>
        <p:txBody>
          <a:bodyPr/>
          <a:lstStyle>
            <a:lvl1pPr marL="0" indent="0">
              <a:buNone/>
              <a:defRPr sz="1800" b="1" i="1">
                <a:solidFill>
                  <a:schemeClr val="bg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 dirty="0"/>
              <a:t>Before the session:</a:t>
            </a:r>
          </a:p>
          <a:p>
            <a:pPr lvl="1"/>
            <a:r>
              <a:rPr lang="en-US" dirty="0"/>
              <a:t>Please read slide 2</a:t>
            </a:r>
          </a:p>
        </p:txBody>
      </p:sp>
    </p:spTree>
    <p:extLst>
      <p:ext uri="{BB962C8B-B14F-4D97-AF65-F5344CB8AC3E}">
        <p14:creationId xmlns:p14="http://schemas.microsoft.com/office/powerpoint/2010/main" val="1333894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Head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DAA8FE-847F-4D9E-A81C-C849605A36B8}"/>
              </a:ext>
            </a:extLst>
          </p:cNvPr>
          <p:cNvSpPr/>
          <p:nvPr userDrawn="1"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9034C9-0D7A-45E7-979E-10B045F13D55}"/>
              </a:ext>
            </a:extLst>
          </p:cNvPr>
          <p:cNvSpPr/>
          <p:nvPr userDrawn="1"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2AEF78-1F04-41CD-944E-8A24CCA7650C}"/>
              </a:ext>
            </a:extLst>
          </p:cNvPr>
          <p:cNvSpPr/>
          <p:nvPr userDrawn="1"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9659736-92C2-4CCE-B9B2-15817212ABF5}"/>
              </a:ext>
            </a:extLst>
          </p:cNvPr>
          <p:cNvSpPr/>
          <p:nvPr userDrawn="1"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972D602-3319-4623-97D7-2346F2D3B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B434DC55-B6EE-4077-99D8-06592D76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8484" y="-147"/>
            <a:ext cx="10515600" cy="532130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r>
              <a:rPr lang="en-US" dirty="0"/>
              <a:t>Header</a:t>
            </a:r>
            <a:endParaRPr lang="en-GB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156D177-5801-4EA1-8527-B2D4421346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300" y="6431455"/>
            <a:ext cx="529209" cy="365125"/>
          </a:xfrm>
        </p:spPr>
        <p:txBody>
          <a:bodyPr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fld id="{F378E5E1-2CB7-4E78-9DCC-07AB1886650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200B17B-2760-4364-B7FE-B044503A21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8600" y="520700"/>
            <a:ext cx="10515484" cy="387672"/>
          </a:xfrm>
        </p:spPr>
        <p:txBody>
          <a:bodyPr/>
          <a:lstStyle>
            <a:lvl1pPr marL="0" indent="0">
              <a:buNone/>
              <a:defRPr sz="2400" b="1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Sub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16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ith Head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DAA8FE-847F-4D9E-A81C-C849605A36B8}"/>
              </a:ext>
            </a:extLst>
          </p:cNvPr>
          <p:cNvSpPr/>
          <p:nvPr userDrawn="1"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9034C9-0D7A-45E7-979E-10B045F13D55}"/>
              </a:ext>
            </a:extLst>
          </p:cNvPr>
          <p:cNvSpPr/>
          <p:nvPr userDrawn="1"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2AEF78-1F04-41CD-944E-8A24CCA7650C}"/>
              </a:ext>
            </a:extLst>
          </p:cNvPr>
          <p:cNvSpPr/>
          <p:nvPr userDrawn="1"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9659736-92C2-4CCE-B9B2-15817212ABF5}"/>
              </a:ext>
            </a:extLst>
          </p:cNvPr>
          <p:cNvSpPr/>
          <p:nvPr userDrawn="1"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972D602-3319-4623-97D7-2346F2D3B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B434DC55-B6EE-4077-99D8-06592D76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8484" y="-147"/>
            <a:ext cx="10515600" cy="532130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r>
              <a:rPr lang="en-US" dirty="0"/>
              <a:t>Header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1DC67356-C01B-4857-B787-F7594B7ECD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8484" y="879794"/>
            <a:ext cx="10515601" cy="327033"/>
          </a:xfrm>
        </p:spPr>
        <p:txBody>
          <a:bodyPr>
            <a:normAutofit/>
          </a:bodyPr>
          <a:lstStyle>
            <a:lvl1pPr marL="0" indent="0" rtl="0">
              <a:buNone/>
              <a:defRPr sz="1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(additional information - always in brackets)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156D177-5801-4EA1-8527-B2D4421346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300" y="6431455"/>
            <a:ext cx="529209" cy="365125"/>
          </a:xfrm>
        </p:spPr>
        <p:txBody>
          <a:bodyPr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fld id="{F378E5E1-2CB7-4E78-9DCC-07AB1886650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200B17B-2760-4364-B7FE-B044503A21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8600" y="520700"/>
            <a:ext cx="10515484" cy="387672"/>
          </a:xfrm>
        </p:spPr>
        <p:txBody>
          <a:bodyPr/>
          <a:lstStyle>
            <a:lvl1pPr marL="0" indent="0">
              <a:buNone/>
              <a:defRPr sz="2400" b="1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Sub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0156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8F5CB9-9E61-4B57-8544-30C6997F8314}"/>
              </a:ext>
            </a:extLst>
          </p:cNvPr>
          <p:cNvSpPr/>
          <p:nvPr userDrawn="1"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BCBAED82-2212-45F3-A4AB-22D57CA37E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7" name="Slide Number Placeholder 29">
            <a:extLst>
              <a:ext uri="{FF2B5EF4-FFF2-40B4-BE49-F238E27FC236}">
                <a16:creationId xmlns:a16="http://schemas.microsoft.com/office/drawing/2014/main" id="{45B1E787-C8F0-4FBF-997A-FC54DF86F6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300" y="6431455"/>
            <a:ext cx="529209" cy="365125"/>
          </a:xfrm>
        </p:spPr>
        <p:txBody>
          <a:bodyPr/>
          <a:lstStyle>
            <a:lvl1pPr algn="l">
              <a:defRPr sz="1800" b="0">
                <a:solidFill>
                  <a:schemeClr val="tx1"/>
                </a:solidFill>
              </a:defRPr>
            </a:lvl1pPr>
          </a:lstStyle>
          <a:p>
            <a:fld id="{F378E5E1-2CB7-4E78-9DCC-07AB188665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55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9">
            <a:extLst>
              <a:ext uri="{FF2B5EF4-FFF2-40B4-BE49-F238E27FC236}">
                <a16:creationId xmlns:a16="http://schemas.microsoft.com/office/drawing/2014/main" id="{EEFDF487-C62E-47A1-9C76-3CB9A89BA7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300" y="6431455"/>
            <a:ext cx="529209" cy="365125"/>
          </a:xfrm>
        </p:spPr>
        <p:txBody>
          <a:bodyPr/>
          <a:lstStyle>
            <a:lvl1pPr algn="l">
              <a:defRPr sz="1800" b="0">
                <a:solidFill>
                  <a:schemeClr val="tx1"/>
                </a:solidFill>
              </a:defRPr>
            </a:lvl1pPr>
          </a:lstStyle>
          <a:p>
            <a:fld id="{F378E5E1-2CB7-4E78-9DCC-07AB188665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060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4564F-4FD9-4507-BD69-91924AE6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140F4-3B65-46B0-B87E-C7D52E6EB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AA53A-0EB5-44D4-8A53-07091BAA7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25C36-F3BD-434E-AA9E-4419F7793A4E}" type="datetime1">
              <a:rPr lang="en-GB" smtClean="0"/>
              <a:t>27/05/2020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D27F9-EA9B-4195-AAB7-07CD07BF2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8AED-EDA7-4635-BAF1-60886372A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95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7" r:id="rId3"/>
    <p:sldLayoutId id="2147483655" r:id="rId4"/>
    <p:sldLayoutId id="214748365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8.jpeg"/><Relationship Id="rId21" Type="http://schemas.openxmlformats.org/officeDocument/2006/relationships/image" Target="../media/image26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7.jpeg"/><Relationship Id="rId16" Type="http://schemas.openxmlformats.org/officeDocument/2006/relationships/image" Target="../media/image21.jpe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23" Type="http://schemas.openxmlformats.org/officeDocument/2006/relationships/image" Target="../media/image28.jpe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Relationship Id="rId22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hyperlink" Target="https://www.bbc.co.uk/bitesize/topics/z4339j6/articles/zx8hhv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0.PNG"/><Relationship Id="rId12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dkfindout.com/uk/science/material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7CEEB49D-698B-4C1C-A5DA-04047682DBB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3414" y="466821"/>
            <a:ext cx="8578585" cy="5966063"/>
          </a:xfr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F6FC01-7A4C-42A0-A671-9933A7CC75A2}"/>
              </a:ext>
            </a:extLst>
          </p:cNvPr>
          <p:cNvSpPr/>
          <p:nvPr/>
        </p:nvSpPr>
        <p:spPr>
          <a:xfrm>
            <a:off x="-19050" y="30500"/>
            <a:ext cx="7219950" cy="6824678"/>
          </a:xfrm>
          <a:custGeom>
            <a:avLst/>
            <a:gdLst>
              <a:gd name="connsiteX0" fmla="*/ 5164852 w 5265336"/>
              <a:gd name="connsiteY0" fmla="*/ 90435 h 7355394"/>
              <a:gd name="connsiteX1" fmla="*/ 2642716 w 5265336"/>
              <a:gd name="connsiteY1" fmla="*/ 7285055 h 7355394"/>
              <a:gd name="connsiteX2" fmla="*/ 0 w 5265336"/>
              <a:gd name="connsiteY2" fmla="*/ 7355394 h 7355394"/>
              <a:gd name="connsiteX3" fmla="*/ 10048 w 5265336"/>
              <a:gd name="connsiteY3" fmla="*/ 20097 h 7355394"/>
              <a:gd name="connsiteX4" fmla="*/ 5265336 w 5265336"/>
              <a:gd name="connsiteY4" fmla="*/ 0 h 7355394"/>
              <a:gd name="connsiteX5" fmla="*/ 5255288 w 5265336"/>
              <a:gd name="connsiteY5" fmla="*/ 0 h 73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5336" h="7355394">
                <a:moveTo>
                  <a:pt x="5164852" y="90435"/>
                </a:moveTo>
                <a:lnTo>
                  <a:pt x="2642716" y="7285055"/>
                </a:lnTo>
                <a:lnTo>
                  <a:pt x="0" y="7355394"/>
                </a:lnTo>
                <a:cubicBezTo>
                  <a:pt x="3349" y="4910295"/>
                  <a:pt x="6699" y="2465196"/>
                  <a:pt x="10048" y="20097"/>
                </a:cubicBezTo>
                <a:lnTo>
                  <a:pt x="5265336" y="0"/>
                </a:lnTo>
                <a:lnTo>
                  <a:pt x="5255288" y="0"/>
                </a:lnTo>
              </a:path>
            </a:pathLst>
          </a:cu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E50E18B-F434-4647-9123-D05FAAB53E96}"/>
              </a:ext>
            </a:extLst>
          </p:cNvPr>
          <p:cNvSpPr txBox="1">
            <a:spLocks/>
          </p:cNvSpPr>
          <p:nvPr/>
        </p:nvSpPr>
        <p:spPr>
          <a:xfrm>
            <a:off x="722630" y="641564"/>
            <a:ext cx="542290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4400" kern="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Properties and changes of materials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DA896D1-C048-4C77-9F3B-54911F60C082}"/>
              </a:ext>
            </a:extLst>
          </p:cNvPr>
          <p:cNvSpPr/>
          <p:nvPr/>
        </p:nvSpPr>
        <p:spPr>
          <a:xfrm>
            <a:off x="722630" y="2145506"/>
            <a:ext cx="810260" cy="67314"/>
          </a:xfrm>
          <a:custGeom>
            <a:avLst/>
            <a:gdLst/>
            <a:ahLst/>
            <a:cxnLst/>
            <a:rect l="l" t="t" r="r" b="b"/>
            <a:pathLst>
              <a:path w="810260">
                <a:moveTo>
                  <a:pt x="0" y="0"/>
                </a:moveTo>
                <a:lnTo>
                  <a:pt x="810006" y="0"/>
                </a:lnTo>
              </a:path>
            </a:pathLst>
          </a:custGeom>
          <a:ln w="762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71E163-626D-475E-A518-59C3025AF857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9FD0E528-065B-4B07-8252-55F07F81D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8C883CF-17F6-4C7B-A00B-B3E4BA853FC3}"/>
              </a:ext>
            </a:extLst>
          </p:cNvPr>
          <p:cNvSpPr/>
          <p:nvPr/>
        </p:nvSpPr>
        <p:spPr>
          <a:xfrm>
            <a:off x="0" y="2823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B370D3A3-4B18-46A8-9623-BCE4A8D48555}"/>
              </a:ext>
            </a:extLst>
          </p:cNvPr>
          <p:cNvSpPr txBox="1">
            <a:spLocks/>
          </p:cNvSpPr>
          <p:nvPr/>
        </p:nvSpPr>
        <p:spPr>
          <a:xfrm>
            <a:off x="717550" y="2362546"/>
            <a:ext cx="54229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Exploring properties and uses </a:t>
            </a:r>
            <a:b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of materials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84AD8CF2-1F27-4141-A103-04168FC7AC96}"/>
              </a:ext>
            </a:extLst>
          </p:cNvPr>
          <p:cNvSpPr txBox="1">
            <a:spLocks/>
          </p:cNvSpPr>
          <p:nvPr/>
        </p:nvSpPr>
        <p:spPr>
          <a:xfrm>
            <a:off x="717550" y="5439710"/>
            <a:ext cx="54229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Year 5</a:t>
            </a:r>
            <a:b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Age 9 - 10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F0C587-26AA-4439-B1E6-7689BCF8CAC6}"/>
              </a:ext>
            </a:extLst>
          </p:cNvPr>
          <p:cNvGrpSpPr/>
          <p:nvPr/>
        </p:nvGrpSpPr>
        <p:grpSpPr>
          <a:xfrm>
            <a:off x="7291388" y="466820"/>
            <a:ext cx="4622446" cy="5969030"/>
            <a:chOff x="7291389" y="641565"/>
            <a:chExt cx="4352921" cy="56563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CB53FB-648D-4E9F-BF0E-AD68265C8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85000"/>
            </a:blip>
            <a:stretch>
              <a:fillRect/>
            </a:stretch>
          </p:blipFill>
          <p:spPr>
            <a:xfrm>
              <a:off x="7291389" y="641565"/>
              <a:ext cx="4352921" cy="565630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7C7D8B-3E2D-40BF-8D11-7997DD81E41F}"/>
                </a:ext>
              </a:extLst>
            </p:cNvPr>
            <p:cNvSpPr txBox="1"/>
            <p:nvPr/>
          </p:nvSpPr>
          <p:spPr>
            <a:xfrm>
              <a:off x="7453312" y="697498"/>
              <a:ext cx="3923476" cy="559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b="1" dirty="0">
                <a:solidFill>
                  <a:schemeClr val="bg1"/>
                </a:solidFill>
              </a:endParaRPr>
            </a:p>
            <a:p>
              <a:r>
                <a:rPr lang="en-GB" b="1" dirty="0">
                  <a:solidFill>
                    <a:schemeClr val="bg1"/>
                  </a:solidFill>
                </a:rPr>
                <a:t>For parents</a:t>
              </a:r>
            </a:p>
            <a:p>
              <a:r>
                <a:rPr lang="en-GB" i="1" dirty="0">
                  <a:solidFill>
                    <a:schemeClr val="bg1"/>
                  </a:solidFill>
                </a:rPr>
                <a:t>Thank you for supporting your child’s learning in science.</a:t>
              </a:r>
            </a:p>
            <a:p>
              <a:r>
                <a:rPr lang="en-GB" b="1" i="1" dirty="0">
                  <a:solidFill>
                    <a:schemeClr val="bg1"/>
                  </a:solidFill>
                </a:rPr>
                <a:t>Before the session: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Please read slide 2 so you know what your child is learning and what you need to get ready.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As an alternative to lined paper, slide 6 may be printed for your child to record on.</a:t>
              </a:r>
            </a:p>
            <a:p>
              <a:pPr fontAlgn="base"/>
              <a:r>
                <a:rPr lang="en-GB" b="1" i="1" dirty="0">
                  <a:solidFill>
                    <a:schemeClr val="bg1"/>
                  </a:solidFill>
                </a:rPr>
                <a:t>During the session: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Share the learning intentions on slide 2.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Support your child with the main activities on slides 3-6, as needed. 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Slide 7 is a further, optional activity.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Slide 8 has a glossary of key terms.</a:t>
              </a:r>
            </a:p>
            <a:p>
              <a:pPr fontAlgn="base"/>
              <a:r>
                <a:rPr lang="en-GB" b="1" i="1" dirty="0">
                  <a:solidFill>
                    <a:schemeClr val="bg1"/>
                  </a:solidFill>
                </a:rPr>
                <a:t>Reviewing with your child: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Slide 9 gives an idea of what your child may produce.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39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F61F-CA84-48FC-923C-C18F57556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Properties and changes of materials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5BB7E4-5010-4AED-94E3-9DA2E07AB4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F161EA-2DD3-4E66-9DB5-68706A8F5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8484" y="557939"/>
            <a:ext cx="10515484" cy="38767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Exploring properties and uses of materials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25636A-B5B7-492C-BB81-DF5FAB2B165E}"/>
              </a:ext>
            </a:extLst>
          </p:cNvPr>
          <p:cNvSpPr txBox="1">
            <a:spLocks/>
          </p:cNvSpPr>
          <p:nvPr/>
        </p:nvSpPr>
        <p:spPr>
          <a:xfrm>
            <a:off x="838200" y="1644140"/>
            <a:ext cx="5181600" cy="27834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Key Learning</a:t>
            </a:r>
          </a:p>
          <a:p>
            <a:r>
              <a:rPr lang="en-GB" sz="2000" dirty="0"/>
              <a:t>Materials have different uses depending on their properties.</a:t>
            </a:r>
          </a:p>
          <a:p>
            <a:r>
              <a:rPr lang="en-GB" sz="2000" dirty="0"/>
              <a:t>Properties include hardness</a:t>
            </a:r>
            <a:r>
              <a:rPr lang="en-GB" sz="2000" dirty="0">
                <a:solidFill>
                  <a:schemeClr val="tx1"/>
                </a:solidFill>
              </a:rPr>
              <a:t>, flexibility, absorbency, strength, transparency, electrical and thermal conductivity and </a:t>
            </a:r>
            <a:r>
              <a:rPr lang="en-GB" sz="2000" dirty="0"/>
              <a:t>attraction to magnets. </a:t>
            </a:r>
          </a:p>
          <a:p>
            <a:r>
              <a:rPr lang="en-GB" sz="2000" dirty="0"/>
              <a:t>See the word bank of vocabulary on page 3.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A0C3EB-047A-46DE-8E70-CE2935951BF1}"/>
              </a:ext>
            </a:extLst>
          </p:cNvPr>
          <p:cNvSpPr txBox="1">
            <a:spLocks/>
          </p:cNvSpPr>
          <p:nvPr/>
        </p:nvSpPr>
        <p:spPr>
          <a:xfrm>
            <a:off x="838198" y="4580021"/>
            <a:ext cx="5181600" cy="1596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I can…</a:t>
            </a:r>
          </a:p>
          <a:p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 Carroll diagrams to classify materials by their properties. 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2DF2BE-4D15-49DB-89B6-ED5A16E80E1E}"/>
              </a:ext>
            </a:extLst>
          </p:cNvPr>
          <p:cNvSpPr txBox="1">
            <a:spLocks/>
          </p:cNvSpPr>
          <p:nvPr/>
        </p:nvSpPr>
        <p:spPr>
          <a:xfrm>
            <a:off x="6141599" y="1644140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chemeClr val="accent1"/>
                </a:solidFill>
              </a:rPr>
              <a:t>Activities </a:t>
            </a:r>
            <a:r>
              <a:rPr lang="en-GB" sz="2000" dirty="0">
                <a:solidFill>
                  <a:schemeClr val="accent1"/>
                </a:solidFill>
              </a:rPr>
              <a:t>(pages 4-6): 30 - 40 mins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</a:rPr>
              <a:t>Household items to support learning:</a:t>
            </a:r>
          </a:p>
          <a:p>
            <a:r>
              <a:rPr lang="en-GB" sz="2000" dirty="0">
                <a:solidFill>
                  <a:srgbClr val="0070C0"/>
                </a:solidFill>
              </a:rPr>
              <a:t>10-12 items made from different materials. See page 5 for suggestions. </a:t>
            </a:r>
          </a:p>
          <a:p>
            <a:r>
              <a:rPr lang="en-GB" sz="2000" dirty="0">
                <a:solidFill>
                  <a:schemeClr val="tx1"/>
                </a:solidFill>
              </a:rPr>
              <a:t>Use lined paper and a pencil for recording. </a:t>
            </a:r>
            <a:r>
              <a:rPr lang="en-GB" sz="2000" i="1" dirty="0">
                <a:solidFill>
                  <a:schemeClr val="tx1"/>
                </a:solidFill>
              </a:rPr>
              <a:t>Alternatively you may wish to print page 6 </a:t>
            </a:r>
            <a:br>
              <a:rPr lang="en-GB" sz="2000" i="1" dirty="0">
                <a:solidFill>
                  <a:schemeClr val="tx1"/>
                </a:solidFill>
              </a:rPr>
            </a:br>
            <a:r>
              <a:rPr lang="en-GB" sz="2000" i="1" dirty="0">
                <a:solidFill>
                  <a:schemeClr val="tx1"/>
                </a:solidFill>
              </a:rPr>
              <a:t>as a worksheet.</a:t>
            </a:r>
          </a:p>
          <a:p>
            <a:pPr marL="0" indent="0">
              <a:buNone/>
            </a:pPr>
            <a:endParaRPr lang="en-GB" sz="20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070C0"/>
                </a:solidFill>
              </a:rPr>
              <a:t>Taking it further… </a:t>
            </a:r>
            <a:r>
              <a:rPr lang="en-GB" sz="2000" dirty="0">
                <a:solidFill>
                  <a:srgbClr val="0070C0"/>
                </a:solidFill>
              </a:rPr>
              <a:t>(</a:t>
            </a:r>
            <a:r>
              <a:rPr lang="en-GB" sz="2000" dirty="0">
                <a:solidFill>
                  <a:schemeClr val="accent1"/>
                </a:solidFill>
              </a:rPr>
              <a:t>page 7): 20 - 30 </a:t>
            </a:r>
            <a:r>
              <a:rPr lang="en-GB" sz="2000" dirty="0">
                <a:solidFill>
                  <a:srgbClr val="0070C0"/>
                </a:solidFill>
              </a:rPr>
              <a:t>mins </a:t>
            </a:r>
          </a:p>
          <a:p>
            <a:r>
              <a:rPr lang="en-GB" sz="2000" dirty="0">
                <a:solidFill>
                  <a:srgbClr val="0070C0"/>
                </a:solidFill>
              </a:rPr>
              <a:t>You may like to </a:t>
            </a:r>
            <a:r>
              <a:rPr lang="en-GB" sz="2000" dirty="0">
                <a:solidFill>
                  <a:schemeClr val="accent1"/>
                </a:solidFill>
              </a:rPr>
              <a:t>investigate a household object, a toy or a piece of sports equipment made of two or more materials.</a:t>
            </a: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9" name="Picture 8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6DE249D9-48B7-4963-9BA9-0E0C09421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3" y="52542"/>
            <a:ext cx="1080518" cy="1080518"/>
          </a:xfrm>
          <a:prstGeom prst="rect">
            <a:avLst/>
          </a:prstGeom>
        </p:spPr>
      </p:pic>
      <p:pic>
        <p:nvPicPr>
          <p:cNvPr id="10" name="Picture 9" descr="Notepad, Memo, Pencil, Writing, Note">
            <a:extLst>
              <a:ext uri="{FF2B5EF4-FFF2-40B4-BE49-F238E27FC236}">
                <a16:creationId xmlns:a16="http://schemas.microsoft.com/office/drawing/2014/main" id="{5DA48B17-0C4A-4BD0-B932-07CA4BBF7E0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3" y="3741875"/>
            <a:ext cx="648647" cy="613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651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6FB88FA-9F20-41D0-BC06-DF67940D7922}"/>
              </a:ext>
            </a:extLst>
          </p:cNvPr>
          <p:cNvSpPr txBox="1"/>
          <p:nvPr/>
        </p:nvSpPr>
        <p:spPr>
          <a:xfrm>
            <a:off x="2464390" y="6296132"/>
            <a:ext cx="699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soft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094E747-7C3E-484A-83F7-20C216554FE7}"/>
              </a:ext>
            </a:extLst>
          </p:cNvPr>
          <p:cNvSpPr txBox="1"/>
          <p:nvPr/>
        </p:nvSpPr>
        <p:spPr>
          <a:xfrm>
            <a:off x="162727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674C288-474A-4FDA-A73D-9BBC9F6123B0}" type="slidenum">
              <a:rPr lang="en-GB" smtClean="0"/>
              <a:t>3</a:t>
            </a:fld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9AEFA2-EB8F-4AEB-8E52-92E7F59F2CE2}"/>
              </a:ext>
            </a:extLst>
          </p:cNvPr>
          <p:cNvGrpSpPr/>
          <p:nvPr/>
        </p:nvGrpSpPr>
        <p:grpSpPr>
          <a:xfrm>
            <a:off x="499906" y="174750"/>
            <a:ext cx="10885372" cy="6521492"/>
            <a:chOff x="499906" y="174750"/>
            <a:chExt cx="10885372" cy="652149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75275D6-994F-4F4C-921D-4950968EE714}"/>
                </a:ext>
              </a:extLst>
            </p:cNvPr>
            <p:cNvSpPr txBox="1"/>
            <p:nvPr/>
          </p:nvSpPr>
          <p:spPr>
            <a:xfrm>
              <a:off x="2502800" y="1629211"/>
              <a:ext cx="11532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elastic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078DC9F-D336-4D0B-81B8-8F3E74CA1DC0}"/>
                </a:ext>
              </a:extLst>
            </p:cNvPr>
            <p:cNvSpPr txBox="1"/>
            <p:nvPr/>
          </p:nvSpPr>
          <p:spPr>
            <a:xfrm>
              <a:off x="3979040" y="1637705"/>
              <a:ext cx="13705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waterproof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16CC93-7BCB-4E26-9BD5-7421F6BC66A3}"/>
                </a:ext>
              </a:extLst>
            </p:cNvPr>
            <p:cNvSpPr txBox="1"/>
            <p:nvPr/>
          </p:nvSpPr>
          <p:spPr>
            <a:xfrm>
              <a:off x="850544" y="6296132"/>
              <a:ext cx="7627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hard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449186-2220-4825-BF15-23D2E236CA66}"/>
                </a:ext>
              </a:extLst>
            </p:cNvPr>
            <p:cNvSpPr txBox="1"/>
            <p:nvPr/>
          </p:nvSpPr>
          <p:spPr>
            <a:xfrm>
              <a:off x="6241175" y="4800088"/>
              <a:ext cx="2398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thermal conductor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49B6EB-6A2F-4DEF-9A14-B8DA78AFE0F5}"/>
                </a:ext>
              </a:extLst>
            </p:cNvPr>
            <p:cNvSpPr txBox="1"/>
            <p:nvPr/>
          </p:nvSpPr>
          <p:spPr>
            <a:xfrm>
              <a:off x="2544643" y="3222602"/>
              <a:ext cx="8590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rigid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FA9804-E321-47FB-81B2-251FA351F067}"/>
                </a:ext>
              </a:extLst>
            </p:cNvPr>
            <p:cNvSpPr txBox="1"/>
            <p:nvPr/>
          </p:nvSpPr>
          <p:spPr>
            <a:xfrm>
              <a:off x="4090321" y="6296132"/>
              <a:ext cx="13087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reflective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417228-5B54-4F52-A6E7-DFD28EDD2275}"/>
                </a:ext>
              </a:extLst>
            </p:cNvPr>
            <p:cNvSpPr txBox="1"/>
            <p:nvPr/>
          </p:nvSpPr>
          <p:spPr>
            <a:xfrm>
              <a:off x="782314" y="3222602"/>
              <a:ext cx="11305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flexible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CDB864C-E253-41F3-8A86-1E3650DDB6DE}"/>
                </a:ext>
              </a:extLst>
            </p:cNvPr>
            <p:cNvSpPr txBox="1"/>
            <p:nvPr/>
          </p:nvSpPr>
          <p:spPr>
            <a:xfrm>
              <a:off x="2456743" y="4803346"/>
              <a:ext cx="10533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rough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0AA5285-B885-4E4D-AD38-F8BE03B65452}"/>
                </a:ext>
              </a:extLst>
            </p:cNvPr>
            <p:cNvSpPr txBox="1"/>
            <p:nvPr/>
          </p:nvSpPr>
          <p:spPr>
            <a:xfrm>
              <a:off x="706985" y="4806357"/>
              <a:ext cx="11607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smooth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57F591-158D-4E3D-BD18-E5C6F5126AD1}"/>
                </a:ext>
              </a:extLst>
            </p:cNvPr>
            <p:cNvSpPr txBox="1"/>
            <p:nvPr/>
          </p:nvSpPr>
          <p:spPr>
            <a:xfrm>
              <a:off x="8237668" y="3213692"/>
              <a:ext cx="10122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brittle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8F7442-AD1F-4731-AACC-374D1BDDB105}"/>
                </a:ext>
              </a:extLst>
            </p:cNvPr>
            <p:cNvSpPr txBox="1"/>
            <p:nvPr/>
          </p:nvSpPr>
          <p:spPr>
            <a:xfrm>
              <a:off x="10029346" y="3221548"/>
              <a:ext cx="10122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strong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92CE75-6173-42A7-B3CC-49BDF3FC5DBD}"/>
                </a:ext>
              </a:extLst>
            </p:cNvPr>
            <p:cNvSpPr txBox="1"/>
            <p:nvPr/>
          </p:nvSpPr>
          <p:spPr>
            <a:xfrm>
              <a:off x="6140535" y="3233467"/>
              <a:ext cx="12996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magnetic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B481389-670D-444F-9A2C-2D07B0754BD3}"/>
                </a:ext>
              </a:extLst>
            </p:cNvPr>
            <p:cNvSpPr txBox="1"/>
            <p:nvPr/>
          </p:nvSpPr>
          <p:spPr>
            <a:xfrm>
              <a:off x="7915410" y="1629211"/>
              <a:ext cx="14935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translucent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E30116-D850-457C-B600-9718F1CF8624}"/>
                </a:ext>
              </a:extLst>
            </p:cNvPr>
            <p:cNvSpPr txBox="1"/>
            <p:nvPr/>
          </p:nvSpPr>
          <p:spPr>
            <a:xfrm>
              <a:off x="4306498" y="4803346"/>
              <a:ext cx="8763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dull</a:t>
              </a:r>
              <a:r>
                <a:rPr lang="en-GB" sz="2000" dirty="0">
                  <a:solidFill>
                    <a:srgbClr val="0070C0"/>
                  </a:solidFill>
                </a:rPr>
                <a:t>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A6489DC-785D-4446-9B3A-F0C8E035BA22}"/>
                </a:ext>
              </a:extLst>
            </p:cNvPr>
            <p:cNvSpPr txBox="1"/>
            <p:nvPr/>
          </p:nvSpPr>
          <p:spPr>
            <a:xfrm>
              <a:off x="4090321" y="3224809"/>
              <a:ext cx="12466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absorbent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BEBA67E-285A-430B-908B-BFD0872B1052}"/>
                </a:ext>
              </a:extLst>
            </p:cNvPr>
            <p:cNvSpPr txBox="1"/>
            <p:nvPr/>
          </p:nvSpPr>
          <p:spPr>
            <a:xfrm>
              <a:off x="662104" y="1649530"/>
              <a:ext cx="14443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materials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BECA44-ABC3-4A01-B0DE-3E8E95129D73}"/>
                </a:ext>
              </a:extLst>
            </p:cNvPr>
            <p:cNvSpPr txBox="1"/>
            <p:nvPr/>
          </p:nvSpPr>
          <p:spPr>
            <a:xfrm>
              <a:off x="6174012" y="1629211"/>
              <a:ext cx="11657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opaque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8BFC8BB-3332-45D7-93BD-39F3B69F8006}"/>
                </a:ext>
              </a:extLst>
            </p:cNvPr>
            <p:cNvSpPr txBox="1"/>
            <p:nvPr/>
          </p:nvSpPr>
          <p:spPr>
            <a:xfrm>
              <a:off x="9769439" y="1624625"/>
              <a:ext cx="15098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transparent</a:t>
              </a:r>
            </a:p>
          </p:txBody>
        </p:sp>
        <p:pic>
          <p:nvPicPr>
            <p:cNvPr id="32" name="Picture 31" descr="green plant with white flower">
              <a:extLst>
                <a:ext uri="{FF2B5EF4-FFF2-40B4-BE49-F238E27FC236}">
                  <a16:creationId xmlns:a16="http://schemas.microsoft.com/office/drawing/2014/main" id="{558D529A-D137-4130-84DC-C0AB452DEA74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56" t="44937" r="22358" b="36805"/>
            <a:stretch/>
          </p:blipFill>
          <p:spPr bwMode="auto">
            <a:xfrm>
              <a:off x="4061761" y="3867496"/>
              <a:ext cx="1342027" cy="9448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5" name="Picture 34" descr="stainless steel pitcher on brown wooden table">
              <a:extLst>
                <a:ext uri="{FF2B5EF4-FFF2-40B4-BE49-F238E27FC236}">
                  <a16:creationId xmlns:a16="http://schemas.microsoft.com/office/drawing/2014/main" id="{BD4560D9-5214-4C89-AA5D-386193AE188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" t="48622" r="55063" b="5347"/>
            <a:stretch/>
          </p:blipFill>
          <p:spPr bwMode="auto">
            <a:xfrm>
              <a:off x="557256" y="5333780"/>
              <a:ext cx="1434687" cy="96235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8" name="Picture 37" descr="goldfish in fish bowl">
              <a:extLst>
                <a:ext uri="{FF2B5EF4-FFF2-40B4-BE49-F238E27FC236}">
                  <a16:creationId xmlns:a16="http://schemas.microsoft.com/office/drawing/2014/main" id="{01EA2985-B11B-4306-AC9F-106B6E92FF8B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8" t="47426" r="17705" b="6343"/>
            <a:stretch/>
          </p:blipFill>
          <p:spPr bwMode="auto">
            <a:xfrm>
              <a:off x="9811282" y="641280"/>
              <a:ext cx="1342027" cy="97218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0" name="Picture 39" descr="woman in red long sleeve shirt holding white paper">
              <a:extLst>
                <a:ext uri="{FF2B5EF4-FFF2-40B4-BE49-F238E27FC236}">
                  <a16:creationId xmlns:a16="http://schemas.microsoft.com/office/drawing/2014/main" id="{821146B7-B8CF-4980-A089-6390FEC81160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9" t="15343" r="12918" b="7539"/>
            <a:stretch/>
          </p:blipFill>
          <p:spPr bwMode="auto">
            <a:xfrm>
              <a:off x="6096000" y="712565"/>
              <a:ext cx="1370507" cy="9251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3" name="Picture 42" descr="two clear wine glasses">
              <a:extLst>
                <a:ext uri="{FF2B5EF4-FFF2-40B4-BE49-F238E27FC236}">
                  <a16:creationId xmlns:a16="http://schemas.microsoft.com/office/drawing/2014/main" id="{18F1B59C-AC06-41C7-9098-3915613DFD58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2222" y="2232762"/>
              <a:ext cx="1411860" cy="9432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Picture 43" descr="brown bread on white ceramic plate">
              <a:extLst>
                <a:ext uri="{FF2B5EF4-FFF2-40B4-BE49-F238E27FC236}">
                  <a16:creationId xmlns:a16="http://schemas.microsoft.com/office/drawing/2014/main" id="{44C24922-632F-4B57-A725-D32E869A22F9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15" t="3586" r="13317" b="36035"/>
            <a:stretch/>
          </p:blipFill>
          <p:spPr bwMode="auto">
            <a:xfrm>
              <a:off x="4109436" y="2255984"/>
              <a:ext cx="1246675" cy="90521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6" name="Picture 45" descr="beige, yellow, and blue loom bands">
              <a:extLst>
                <a:ext uri="{FF2B5EF4-FFF2-40B4-BE49-F238E27FC236}">
                  <a16:creationId xmlns:a16="http://schemas.microsoft.com/office/drawing/2014/main" id="{CC2773EC-1B9C-416F-A164-AFD9B6399AE4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1" t="15853" b="29993"/>
            <a:stretch/>
          </p:blipFill>
          <p:spPr bwMode="auto">
            <a:xfrm>
              <a:off x="2315449" y="715685"/>
              <a:ext cx="1289432" cy="9220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A674098-BD46-48B8-9F2D-1A018A9F5E58}"/>
                </a:ext>
              </a:extLst>
            </p:cNvPr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8" t="14165" r="34058" b="14538"/>
            <a:stretch/>
          </p:blipFill>
          <p:spPr bwMode="auto">
            <a:xfrm>
              <a:off x="564940" y="3837736"/>
              <a:ext cx="1434687" cy="96235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8" name="Picture 47" descr="brown wood logs pile">
              <a:extLst>
                <a:ext uri="{FF2B5EF4-FFF2-40B4-BE49-F238E27FC236}">
                  <a16:creationId xmlns:a16="http://schemas.microsoft.com/office/drawing/2014/main" id="{0F6DDB0E-FBED-4D67-85AD-6EA21A11FBD7}"/>
                </a:ext>
              </a:extLst>
            </p:cNvPr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4800" r="49746" b="784"/>
            <a:stretch/>
          </p:blipFill>
          <p:spPr bwMode="auto">
            <a:xfrm>
              <a:off x="2163826" y="3858690"/>
              <a:ext cx="1499721" cy="9522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9" name="Picture 48" descr="purple thread">
              <a:extLst>
                <a:ext uri="{FF2B5EF4-FFF2-40B4-BE49-F238E27FC236}">
                  <a16:creationId xmlns:a16="http://schemas.microsoft.com/office/drawing/2014/main" id="{CCAF7C39-75F5-4D77-B18D-F32ECC0F44FB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67" t="27246" r="15175"/>
            <a:stretch/>
          </p:blipFill>
          <p:spPr bwMode="auto">
            <a:xfrm>
              <a:off x="499906" y="2287312"/>
              <a:ext cx="1499721" cy="868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Picture 49" descr="silver and gold round coins">
              <a:extLst>
                <a:ext uri="{FF2B5EF4-FFF2-40B4-BE49-F238E27FC236}">
                  <a16:creationId xmlns:a16="http://schemas.microsoft.com/office/drawing/2014/main" id="{DA19E678-8715-4541-B050-DC92AAC11F39}"/>
                </a:ext>
              </a:extLst>
            </p:cNvPr>
            <p:cNvPicPr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44" t="28131" r="15444" b="2376"/>
            <a:stretch/>
          </p:blipFill>
          <p:spPr bwMode="auto">
            <a:xfrm>
              <a:off x="9789668" y="2160276"/>
              <a:ext cx="1509876" cy="10287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1" name="Picture 50" descr="three gray, green, and white scarf on top of table">
              <a:extLst>
                <a:ext uri="{FF2B5EF4-FFF2-40B4-BE49-F238E27FC236}">
                  <a16:creationId xmlns:a16="http://schemas.microsoft.com/office/drawing/2014/main" id="{53A1E020-EAF6-4516-94CD-8E46EBA064BA}"/>
                </a:ext>
              </a:extLst>
            </p:cNvPr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r="4544" b="10270"/>
            <a:stretch/>
          </p:blipFill>
          <p:spPr bwMode="auto">
            <a:xfrm>
              <a:off x="2147306" y="5323947"/>
              <a:ext cx="1508760" cy="9721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2" name="Picture 51" descr="firewood lot near fireplace">
              <a:extLst>
                <a:ext uri="{FF2B5EF4-FFF2-40B4-BE49-F238E27FC236}">
                  <a16:creationId xmlns:a16="http://schemas.microsoft.com/office/drawing/2014/main" id="{0A6EF8F5-9C2D-4D63-933F-3B646D8494D6}"/>
                </a:ext>
              </a:extLst>
            </p:cNvPr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940" y="717015"/>
              <a:ext cx="1401241" cy="914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Picture 52" descr="blue and red pens">
              <a:extLst>
                <a:ext uri="{FF2B5EF4-FFF2-40B4-BE49-F238E27FC236}">
                  <a16:creationId xmlns:a16="http://schemas.microsoft.com/office/drawing/2014/main" id="{E689FFB0-F92E-463E-B904-7F80145DC07B}"/>
                </a:ext>
              </a:extLst>
            </p:cNvPr>
            <p:cNvPicPr/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987" r="61312"/>
            <a:stretch/>
          </p:blipFill>
          <p:spPr bwMode="auto">
            <a:xfrm>
              <a:off x="2378336" y="2243703"/>
              <a:ext cx="1261745" cy="9144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4" name="Picture 53" descr="macro shot of droplets on leaves">
              <a:extLst>
                <a:ext uri="{FF2B5EF4-FFF2-40B4-BE49-F238E27FC236}">
                  <a16:creationId xmlns:a16="http://schemas.microsoft.com/office/drawing/2014/main" id="{48292E6C-3790-40C3-9E0A-FDA6748DCCEB}"/>
                </a:ext>
              </a:extLst>
            </p:cNvPr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5604" y="717015"/>
              <a:ext cx="1411860" cy="9143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4DB159F-79CC-416A-B791-EE18DB45100A}"/>
                </a:ext>
              </a:extLst>
            </p:cNvPr>
            <p:cNvSpPr/>
            <p:nvPr/>
          </p:nvSpPr>
          <p:spPr>
            <a:xfrm>
              <a:off x="1867714" y="174750"/>
              <a:ext cx="775286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70C0"/>
                  </a:solidFill>
                </a:rPr>
                <a:t>Word bank – properties of materials </a:t>
              </a:r>
            </a:p>
          </p:txBody>
        </p:sp>
        <p:pic>
          <p:nvPicPr>
            <p:cNvPr id="60" name="Picture 59" descr="assorted-color of houses near lake">
              <a:extLst>
                <a:ext uri="{FF2B5EF4-FFF2-40B4-BE49-F238E27FC236}">
                  <a16:creationId xmlns:a16="http://schemas.microsoft.com/office/drawing/2014/main" id="{665020DA-6483-4C1D-8DDA-02FE91C0226E}"/>
                </a:ext>
              </a:extLst>
            </p:cNvPr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768" y="5295762"/>
              <a:ext cx="1530578" cy="978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Picture 60" descr="selective focus photography of woman holding umbrella">
              <a:extLst>
                <a:ext uri="{FF2B5EF4-FFF2-40B4-BE49-F238E27FC236}">
                  <a16:creationId xmlns:a16="http://schemas.microsoft.com/office/drawing/2014/main" id="{18CA33E9-25B3-4E6D-A6CD-F62C89142F0B}"/>
                </a:ext>
              </a:extLst>
            </p:cNvPr>
            <p:cNvPicPr/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6" b="22801"/>
            <a:stretch/>
          </p:blipFill>
          <p:spPr bwMode="auto">
            <a:xfrm>
              <a:off x="7892458" y="715399"/>
              <a:ext cx="1493520" cy="90360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864C83D-54FA-405B-B064-20349E621DCE}"/>
                </a:ext>
              </a:extLst>
            </p:cNvPr>
            <p:cNvSpPr txBox="1"/>
            <p:nvPr/>
          </p:nvSpPr>
          <p:spPr>
            <a:xfrm>
              <a:off x="8987235" y="6296132"/>
              <a:ext cx="2398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electrical insulator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8B7EBB0-625E-4BC7-875E-92244A0E58D1}"/>
                </a:ext>
              </a:extLst>
            </p:cNvPr>
            <p:cNvSpPr txBox="1"/>
            <p:nvPr/>
          </p:nvSpPr>
          <p:spPr>
            <a:xfrm>
              <a:off x="9051710" y="4810940"/>
              <a:ext cx="22478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thermal insulator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2393C53-566D-4B04-AC9E-BE9A67C71F0D}"/>
                </a:ext>
              </a:extLst>
            </p:cNvPr>
            <p:cNvSpPr txBox="1"/>
            <p:nvPr/>
          </p:nvSpPr>
          <p:spPr>
            <a:xfrm>
              <a:off x="6250109" y="6296132"/>
              <a:ext cx="2398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electrical conductor</a:t>
              </a:r>
            </a:p>
          </p:txBody>
        </p:sp>
        <p:pic>
          <p:nvPicPr>
            <p:cNvPr id="45" name="Picture 44" descr="Pan, Cook, Sear, Frying Pan, Pan, Pan">
              <a:extLst>
                <a:ext uri="{FF2B5EF4-FFF2-40B4-BE49-F238E27FC236}">
                  <a16:creationId xmlns:a16="http://schemas.microsoft.com/office/drawing/2014/main" id="{A6F6A054-CE3A-4AFA-8579-586964F95486}"/>
                </a:ext>
              </a:extLst>
            </p:cNvPr>
            <p:cNvPicPr/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8343" y="3731439"/>
              <a:ext cx="1844532" cy="1000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Picture 55" descr="black electric posts inline at daytime">
              <a:extLst>
                <a:ext uri="{FF2B5EF4-FFF2-40B4-BE49-F238E27FC236}">
                  <a16:creationId xmlns:a16="http://schemas.microsoft.com/office/drawing/2014/main" id="{FF647E91-8757-4A71-9827-89EB532F62D5}"/>
                </a:ext>
              </a:extLst>
            </p:cNvPr>
            <p:cNvPicPr/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3" b="36096"/>
            <a:stretch/>
          </p:blipFill>
          <p:spPr bwMode="auto">
            <a:xfrm>
              <a:off x="6002000" y="5317539"/>
              <a:ext cx="2637218" cy="97859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7" name="Picture 56" descr="gray and white rolled cable">
              <a:extLst>
                <a:ext uri="{FF2B5EF4-FFF2-40B4-BE49-F238E27FC236}">
                  <a16:creationId xmlns:a16="http://schemas.microsoft.com/office/drawing/2014/main" id="{E5607664-A0EF-435D-9B37-41B39014F435}"/>
                </a:ext>
              </a:extLst>
            </p:cNvPr>
            <p:cNvPicPr/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95" r="16940" b="13915"/>
            <a:stretch/>
          </p:blipFill>
          <p:spPr bwMode="auto">
            <a:xfrm>
              <a:off x="8844883" y="5357750"/>
              <a:ext cx="2456471" cy="93838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9" name="Picture 58" descr="beige wooden frame">
              <a:extLst>
                <a:ext uri="{FF2B5EF4-FFF2-40B4-BE49-F238E27FC236}">
                  <a16:creationId xmlns:a16="http://schemas.microsoft.com/office/drawing/2014/main" id="{91DA6149-33B0-4057-B6FD-70F07AF316B0}"/>
                </a:ext>
              </a:extLst>
            </p:cNvPr>
            <p:cNvPicPr/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13" r="31801"/>
            <a:stretch/>
          </p:blipFill>
          <p:spPr bwMode="auto">
            <a:xfrm>
              <a:off x="8759149" y="3810060"/>
              <a:ext cx="2540395" cy="10008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4" name="Picture 63" descr="Wallet, Coins, Magnet, Shop, Magnet">
              <a:extLst>
                <a:ext uri="{FF2B5EF4-FFF2-40B4-BE49-F238E27FC236}">
                  <a16:creationId xmlns:a16="http://schemas.microsoft.com/office/drawing/2014/main" id="{A7C74369-4A5E-42D1-A138-61BBFD1B15BB}"/>
                </a:ext>
              </a:extLst>
            </p:cNvPr>
            <p:cNvPicPr/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7" r="44684" b="36706"/>
            <a:stretch/>
          </p:blipFill>
          <p:spPr bwMode="auto">
            <a:xfrm>
              <a:off x="6001961" y="2217914"/>
              <a:ext cx="1509876" cy="94328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5710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B364-E014-4A32-B5DD-51EF2141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Explore, review, think, talk…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1913D-5DCF-447A-AD49-853B595D9F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DA4C8-86CE-4415-8D04-4F684F395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8600" y="542598"/>
            <a:ext cx="10515484" cy="38767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What do you already know about the properties of materials?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D9BE05-8D1B-4001-B101-B143BDE0F8F5}"/>
              </a:ext>
            </a:extLst>
          </p:cNvPr>
          <p:cNvSpPr txBox="1">
            <a:spLocks/>
          </p:cNvSpPr>
          <p:nvPr/>
        </p:nvSpPr>
        <p:spPr>
          <a:xfrm>
            <a:off x="838201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200" dirty="0">
                <a:solidFill>
                  <a:schemeClr val="tx1"/>
                </a:solidFill>
              </a:rPr>
              <a:t>Look at these three cups which are made of different materials.</a:t>
            </a:r>
          </a:p>
          <a:p>
            <a:pPr>
              <a:lnSpc>
                <a:spcPct val="100000"/>
              </a:lnSpc>
            </a:pPr>
            <a:r>
              <a:rPr lang="en-GB" sz="2200" dirty="0">
                <a:solidFill>
                  <a:schemeClr val="tx1"/>
                </a:solidFill>
              </a:rPr>
              <a:t>Which do you think is the odd one out?</a:t>
            </a:r>
            <a:r>
              <a:rPr lang="en-GB" sz="2200" dirty="0">
                <a:solidFill>
                  <a:srgbClr val="0070C0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4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9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9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900" dirty="0">
                <a:solidFill>
                  <a:srgbClr val="0070C0"/>
                </a:solidFill>
              </a:rPr>
              <a:t>There are many possible answers. Think about the properties of the materials to explain your ideas. You can use the word bank on page 3 to help you.</a:t>
            </a:r>
            <a:endParaRPr lang="en-GB" sz="19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rgbClr val="FF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E528BD-6765-41EB-BCFF-23AD5C22DABE}"/>
              </a:ext>
            </a:extLst>
          </p:cNvPr>
          <p:cNvSpPr txBox="1">
            <a:spLocks/>
          </p:cNvSpPr>
          <p:nvPr/>
        </p:nvSpPr>
        <p:spPr>
          <a:xfrm>
            <a:off x="6172200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200" dirty="0">
                <a:solidFill>
                  <a:schemeClr val="tx1"/>
                </a:solidFill>
              </a:rPr>
              <a:t>For example, you may have considered transparency to choose the odd one out.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2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2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The </a:t>
            </a:r>
            <a:r>
              <a:rPr lang="en-GB" sz="2000" b="1" dirty="0">
                <a:solidFill>
                  <a:schemeClr val="tx1"/>
                </a:solidFill>
              </a:rPr>
              <a:t>properties </a:t>
            </a:r>
            <a:r>
              <a:rPr lang="en-GB" sz="2000" dirty="0">
                <a:solidFill>
                  <a:schemeClr val="tx1"/>
                </a:solidFill>
              </a:rPr>
              <a:t>of materials help us to decide which materials are suitable </a:t>
            </a:r>
            <a:r>
              <a:rPr lang="en-GB" sz="2000">
                <a:solidFill>
                  <a:schemeClr val="tx1"/>
                </a:solidFill>
              </a:rPr>
              <a:t>to make </a:t>
            </a:r>
            <a:r>
              <a:rPr lang="en-GB" sz="2000" dirty="0">
                <a:solidFill>
                  <a:schemeClr val="tx1"/>
                </a:solidFill>
              </a:rPr>
              <a:t>a particular object.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</a:rPr>
              <a:t>Which important properties do all three cups need to have?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Watch this clip to help you decide: </a:t>
            </a:r>
            <a:r>
              <a:rPr lang="en-GB" sz="2000" dirty="0">
                <a:hlinkClick r:id="rId2"/>
              </a:rPr>
              <a:t>https://www.bbc.co.uk/bitesize/topics/z4339j6/articles/zx8hhv4</a:t>
            </a:r>
            <a:endParaRPr lang="en-GB" sz="2000" dirty="0"/>
          </a:p>
          <a:p>
            <a:pPr marL="0" indent="0">
              <a:lnSpc>
                <a:spcPct val="100000"/>
              </a:lnSpc>
              <a:buNone/>
            </a:pPr>
            <a:endParaRPr lang="en-GB" sz="2200" i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B46AC2-87E5-4792-B4B5-8EEC446DFCD9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(5 – 10 minutes)</a:t>
            </a:r>
          </a:p>
        </p:txBody>
      </p:sp>
      <p:pic>
        <p:nvPicPr>
          <p:cNvPr id="9" name="Picture 8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94EAEBCC-6885-4BFD-BD32-FA8BDC1F6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3" y="52542"/>
            <a:ext cx="1080518" cy="10805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FB84692-8152-4F68-823F-24069D4DBD08}"/>
              </a:ext>
            </a:extLst>
          </p:cNvPr>
          <p:cNvGrpSpPr/>
          <p:nvPr/>
        </p:nvGrpSpPr>
        <p:grpSpPr>
          <a:xfrm>
            <a:off x="1048888" y="2911874"/>
            <a:ext cx="4647113" cy="2113740"/>
            <a:chOff x="1048888" y="2911874"/>
            <a:chExt cx="4647113" cy="21137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D02AC78-CF39-4FD6-9190-A77D6EF6A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9" t="9756" r="10135" b="7284"/>
            <a:stretch/>
          </p:blipFill>
          <p:spPr>
            <a:xfrm>
              <a:off x="1048888" y="2911874"/>
              <a:ext cx="1367162" cy="211374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F14ABC7-750A-46BC-B274-3D0BD6BC3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68" r="14945"/>
            <a:stretch/>
          </p:blipFill>
          <p:spPr>
            <a:xfrm>
              <a:off x="2705568" y="2911874"/>
              <a:ext cx="1367162" cy="211373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BD648C3-A90F-4B52-88E8-D9B8C8157F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86" t="3565" r="14903" b="9855"/>
            <a:stretch/>
          </p:blipFill>
          <p:spPr>
            <a:xfrm>
              <a:off x="4328839" y="2911874"/>
              <a:ext cx="1367162" cy="21137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C14B38-51D8-40B8-8239-31C516856FD0}"/>
                </a:ext>
              </a:extLst>
            </p:cNvPr>
            <p:cNvSpPr txBox="1"/>
            <p:nvPr/>
          </p:nvSpPr>
          <p:spPr>
            <a:xfrm>
              <a:off x="1370951" y="4654791"/>
              <a:ext cx="756445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metal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716B64-0073-4B48-A7D8-740BC7A72753}"/>
                </a:ext>
              </a:extLst>
            </p:cNvPr>
            <p:cNvSpPr txBox="1"/>
            <p:nvPr/>
          </p:nvSpPr>
          <p:spPr>
            <a:xfrm>
              <a:off x="3070856" y="4654790"/>
              <a:ext cx="713256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glass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E094C6-D333-4EAE-A904-0CF15015BBDB}"/>
                </a:ext>
              </a:extLst>
            </p:cNvPr>
            <p:cNvSpPr txBox="1"/>
            <p:nvPr/>
          </p:nvSpPr>
          <p:spPr>
            <a:xfrm>
              <a:off x="4705037" y="4666561"/>
              <a:ext cx="790241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plastic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3B3065-B5CF-47C7-A65A-87F88D823BDF}"/>
              </a:ext>
            </a:extLst>
          </p:cNvPr>
          <p:cNvGrpSpPr/>
          <p:nvPr/>
        </p:nvGrpSpPr>
        <p:grpSpPr>
          <a:xfrm>
            <a:off x="7214042" y="2358367"/>
            <a:ext cx="2298135" cy="911867"/>
            <a:chOff x="7214042" y="2358367"/>
            <a:chExt cx="2298135" cy="911867"/>
          </a:xfrm>
        </p:grpSpPr>
        <p:pic>
          <p:nvPicPr>
            <p:cNvPr id="20" name="Picture 19" descr="A glass of water on a table&#10;&#10;Description automatically generated">
              <a:extLst>
                <a:ext uri="{FF2B5EF4-FFF2-40B4-BE49-F238E27FC236}">
                  <a16:creationId xmlns:a16="http://schemas.microsoft.com/office/drawing/2014/main" id="{F13C5C73-743F-4590-813A-D277D49F1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042" y="2366694"/>
              <a:ext cx="1007737" cy="903540"/>
            </a:xfrm>
            <a:prstGeom prst="rect">
              <a:avLst/>
            </a:prstGeom>
          </p:spPr>
        </p:pic>
        <p:pic>
          <p:nvPicPr>
            <p:cNvPr id="22" name="Picture 21" descr="A picture containing cup, table, indoor, sitting&#10;&#10;Description automatically generated">
              <a:extLst>
                <a:ext uri="{FF2B5EF4-FFF2-40B4-BE49-F238E27FC236}">
                  <a16:creationId xmlns:a16="http://schemas.microsoft.com/office/drawing/2014/main" id="{56EB48C2-2667-4E5A-AAA2-8DC4B485A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63000" y="2358367"/>
              <a:ext cx="749177" cy="9118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57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B364-E014-4A32-B5DD-51EF2141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Properties and uses of 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1913D-5DCF-447A-AD49-853B595D9F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DA4C8-86CE-4415-8D04-4F684F395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8600" y="548991"/>
            <a:ext cx="10515484" cy="38767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Exploring the materials of household objects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D9BE05-8D1B-4001-B101-B143BDE0F8F5}"/>
              </a:ext>
            </a:extLst>
          </p:cNvPr>
          <p:cNvSpPr txBox="1">
            <a:spLocks/>
          </p:cNvSpPr>
          <p:nvPr/>
        </p:nvSpPr>
        <p:spPr>
          <a:xfrm>
            <a:off x="838201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200" dirty="0">
                <a:solidFill>
                  <a:schemeClr val="tx1"/>
                </a:solidFill>
              </a:rPr>
              <a:t>Find 10 - 12 items made of various  materials. </a:t>
            </a:r>
            <a:r>
              <a:rPr lang="en-GB" sz="1800" i="1" dirty="0">
                <a:solidFill>
                  <a:schemeClr val="tx1"/>
                </a:solidFill>
              </a:rPr>
              <a:t>For example: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E528BD-6765-41EB-BCFF-23AD5C22DABE}"/>
              </a:ext>
            </a:extLst>
          </p:cNvPr>
          <p:cNvSpPr txBox="1">
            <a:spLocks/>
          </p:cNvSpPr>
          <p:nvPr/>
        </p:nvSpPr>
        <p:spPr>
          <a:xfrm>
            <a:off x="6172200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200" dirty="0">
                <a:solidFill>
                  <a:schemeClr val="tx1"/>
                </a:solidFill>
              </a:rPr>
              <a:t>Sort the objects into groups. You may like to use the word bank on page 3.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i="1" dirty="0">
                <a:solidFill>
                  <a:schemeClr val="tx1"/>
                </a:solidFill>
              </a:rPr>
              <a:t>For example: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800" i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800" i="1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8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8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8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18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8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18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i="1" dirty="0">
                <a:solidFill>
                  <a:srgbClr val="0070C0"/>
                </a:solidFill>
              </a:rPr>
              <a:t>Try this three or four times for different properties.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30AF59-747B-42F0-BC02-9A95F6C0CA16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(pages 5-6: 20 - 30 minutes)</a:t>
            </a:r>
          </a:p>
        </p:txBody>
      </p:sp>
      <p:pic>
        <p:nvPicPr>
          <p:cNvPr id="9" name="Picture 8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C9BB487C-539E-45CB-8510-FBA854C88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3" y="52542"/>
            <a:ext cx="1080518" cy="108051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B9F1C0A-1C23-49B4-BAAB-D3EDF1CF8BC8}"/>
              </a:ext>
            </a:extLst>
          </p:cNvPr>
          <p:cNvSpPr txBox="1"/>
          <p:nvPr/>
        </p:nvSpPr>
        <p:spPr>
          <a:xfrm>
            <a:off x="1405631" y="3460644"/>
            <a:ext cx="736847" cy="3077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0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china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FE3320A-83F6-42CA-88B7-23C9A2BB48DE}"/>
              </a:ext>
            </a:extLst>
          </p:cNvPr>
          <p:cNvGrpSpPr/>
          <p:nvPr/>
        </p:nvGrpSpPr>
        <p:grpSpPr>
          <a:xfrm>
            <a:off x="992006" y="2501521"/>
            <a:ext cx="4998854" cy="3446230"/>
            <a:chOff x="992006" y="2501521"/>
            <a:chExt cx="4998854" cy="3446230"/>
          </a:xfrm>
        </p:grpSpPr>
        <p:pic>
          <p:nvPicPr>
            <p:cNvPr id="10" name="Picture 9" descr="A picture containing table, indoor, sitting, wooden&#10;&#10;Description automatically generated">
              <a:extLst>
                <a:ext uri="{FF2B5EF4-FFF2-40B4-BE49-F238E27FC236}">
                  <a16:creationId xmlns:a16="http://schemas.microsoft.com/office/drawing/2014/main" id="{24A76E5D-7518-41D4-AAA6-08D7520DB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539" y="2501521"/>
              <a:ext cx="1110564" cy="1008810"/>
            </a:xfrm>
            <a:prstGeom prst="rect">
              <a:avLst/>
            </a:prstGeom>
          </p:spPr>
        </p:pic>
        <p:pic>
          <p:nvPicPr>
            <p:cNvPr id="12" name="Picture 11" descr="A red and white hat&#10;&#10;Description automatically generated">
              <a:extLst>
                <a:ext uri="{FF2B5EF4-FFF2-40B4-BE49-F238E27FC236}">
                  <a16:creationId xmlns:a16="http://schemas.microsoft.com/office/drawing/2014/main" id="{C24DC5B2-09B3-4376-8B97-BD776CB20F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824"/>
            <a:stretch/>
          </p:blipFill>
          <p:spPr>
            <a:xfrm>
              <a:off x="2259441" y="2501521"/>
              <a:ext cx="1110564" cy="1008810"/>
            </a:xfrm>
            <a:prstGeom prst="rect">
              <a:avLst/>
            </a:prstGeom>
          </p:spPr>
        </p:pic>
        <p:pic>
          <p:nvPicPr>
            <p:cNvPr id="14" name="Picture 13" descr="A red book on a table&#10;&#10;Description automatically generated">
              <a:extLst>
                <a:ext uri="{FF2B5EF4-FFF2-40B4-BE49-F238E27FC236}">
                  <a16:creationId xmlns:a16="http://schemas.microsoft.com/office/drawing/2014/main" id="{A82AC45F-41A6-4B37-B0AB-CA5B58B675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27"/>
            <a:stretch/>
          </p:blipFill>
          <p:spPr>
            <a:xfrm>
              <a:off x="3522404" y="2501521"/>
              <a:ext cx="1110565" cy="1008810"/>
            </a:xfrm>
            <a:prstGeom prst="rect">
              <a:avLst/>
            </a:prstGeom>
          </p:spPr>
        </p:pic>
        <p:pic>
          <p:nvPicPr>
            <p:cNvPr id="16" name="Picture 15" descr="A plastic container&#10;&#10;Description automatically generated">
              <a:extLst>
                <a:ext uri="{FF2B5EF4-FFF2-40B4-BE49-F238E27FC236}">
                  <a16:creationId xmlns:a16="http://schemas.microsoft.com/office/drawing/2014/main" id="{F71EBC27-C0F3-486E-AFDE-C03273FA90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02"/>
            <a:stretch/>
          </p:blipFill>
          <p:spPr>
            <a:xfrm>
              <a:off x="4785367" y="2501521"/>
              <a:ext cx="1110564" cy="1008810"/>
            </a:xfrm>
            <a:prstGeom prst="rect">
              <a:avLst/>
            </a:prstGeom>
          </p:spPr>
        </p:pic>
        <p:pic>
          <p:nvPicPr>
            <p:cNvPr id="18" name="Picture 17" descr="A glass of water on a table&#10;&#10;Description automatically generated">
              <a:extLst>
                <a:ext uri="{FF2B5EF4-FFF2-40B4-BE49-F238E27FC236}">
                  <a16:creationId xmlns:a16="http://schemas.microsoft.com/office/drawing/2014/main" id="{236777F7-C1AB-48BD-A623-616C7B981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403" y="3702918"/>
              <a:ext cx="1110565" cy="1025043"/>
            </a:xfrm>
            <a:prstGeom prst="rect">
              <a:avLst/>
            </a:prstGeom>
          </p:spPr>
        </p:pic>
        <p:pic>
          <p:nvPicPr>
            <p:cNvPr id="20" name="Picture 19" descr="A picture containing indoor, table, red, sitting&#10;&#10;Description automatically generated">
              <a:extLst>
                <a:ext uri="{FF2B5EF4-FFF2-40B4-BE49-F238E27FC236}">
                  <a16:creationId xmlns:a16="http://schemas.microsoft.com/office/drawing/2014/main" id="{8087BAA6-AB39-4F9B-B67B-FC3D50CC32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64" r="4341"/>
            <a:stretch/>
          </p:blipFill>
          <p:spPr>
            <a:xfrm>
              <a:off x="2261104" y="3711033"/>
              <a:ext cx="1108355" cy="1008810"/>
            </a:xfrm>
            <a:prstGeom prst="rect">
              <a:avLst/>
            </a:prstGeom>
          </p:spPr>
        </p:pic>
        <p:pic>
          <p:nvPicPr>
            <p:cNvPr id="22" name="Picture 21" descr="A red and white sign&#10;&#10;Description automatically generated">
              <a:extLst>
                <a:ext uri="{FF2B5EF4-FFF2-40B4-BE49-F238E27FC236}">
                  <a16:creationId xmlns:a16="http://schemas.microsoft.com/office/drawing/2014/main" id="{1E94CDB4-D434-43F5-9E67-A4930B0F3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" r="10987"/>
            <a:stretch/>
          </p:blipFill>
          <p:spPr>
            <a:xfrm>
              <a:off x="993538" y="3702156"/>
              <a:ext cx="1108355" cy="999340"/>
            </a:xfrm>
            <a:prstGeom prst="rect">
              <a:avLst/>
            </a:prstGeom>
          </p:spPr>
        </p:pic>
        <p:pic>
          <p:nvPicPr>
            <p:cNvPr id="24" name="Picture 23" descr="A spoon in it&#10;&#10;Description automatically generated">
              <a:extLst>
                <a:ext uri="{FF2B5EF4-FFF2-40B4-BE49-F238E27FC236}">
                  <a16:creationId xmlns:a16="http://schemas.microsoft.com/office/drawing/2014/main" id="{C44A776C-235A-4BCC-8288-A85D76BE8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6126"/>
            <a:stretch/>
          </p:blipFill>
          <p:spPr>
            <a:xfrm>
              <a:off x="4785367" y="3702156"/>
              <a:ext cx="1110564" cy="1026565"/>
            </a:xfrm>
            <a:prstGeom prst="rect">
              <a:avLst/>
            </a:prstGeom>
          </p:spPr>
        </p:pic>
        <p:pic>
          <p:nvPicPr>
            <p:cNvPr id="26" name="Picture 25" descr="A picture containing table, food, sitting, paper&#10;&#10;Description automatically generated">
              <a:extLst>
                <a:ext uri="{FF2B5EF4-FFF2-40B4-BE49-F238E27FC236}">
                  <a16:creationId xmlns:a16="http://schemas.microsoft.com/office/drawing/2014/main" id="{8B535FE1-17CE-4060-AD64-9A24F285A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5"/>
            <a:stretch/>
          </p:blipFill>
          <p:spPr>
            <a:xfrm>
              <a:off x="3522403" y="4920547"/>
              <a:ext cx="1110565" cy="1025042"/>
            </a:xfrm>
            <a:prstGeom prst="rect">
              <a:avLst/>
            </a:prstGeom>
          </p:spPr>
        </p:pic>
        <p:pic>
          <p:nvPicPr>
            <p:cNvPr id="28" name="Picture 27" descr="A blue bag on a table&#10;&#10;Description automatically generated">
              <a:extLst>
                <a:ext uri="{FF2B5EF4-FFF2-40B4-BE49-F238E27FC236}">
                  <a16:creationId xmlns:a16="http://schemas.microsoft.com/office/drawing/2014/main" id="{5647DCD7-B032-4377-AFBE-DAF4BBB5D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8"/>
            <a:stretch/>
          </p:blipFill>
          <p:spPr>
            <a:xfrm>
              <a:off x="2258893" y="4935984"/>
              <a:ext cx="1110566" cy="1009605"/>
            </a:xfrm>
            <a:prstGeom prst="rect">
              <a:avLst/>
            </a:prstGeom>
          </p:spPr>
        </p:pic>
        <p:pic>
          <p:nvPicPr>
            <p:cNvPr id="32" name="Picture 31" descr="A close up of a box&#10;&#10;Description automatically generated">
              <a:extLst>
                <a:ext uri="{FF2B5EF4-FFF2-40B4-BE49-F238E27FC236}">
                  <a16:creationId xmlns:a16="http://schemas.microsoft.com/office/drawing/2014/main" id="{38816066-C03B-4597-895C-ECAB24807E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480"/>
            <a:stretch/>
          </p:blipFill>
          <p:spPr>
            <a:xfrm>
              <a:off x="4785368" y="4938940"/>
              <a:ext cx="1110564" cy="1008811"/>
            </a:xfrm>
            <a:prstGeom prst="rect">
              <a:avLst/>
            </a:prstGeom>
          </p:spPr>
        </p:pic>
        <p:pic>
          <p:nvPicPr>
            <p:cNvPr id="34" name="Picture 33" descr="A box on a table&#10;&#10;Description automatically generated">
              <a:extLst>
                <a:ext uri="{FF2B5EF4-FFF2-40B4-BE49-F238E27FC236}">
                  <a16:creationId xmlns:a16="http://schemas.microsoft.com/office/drawing/2014/main" id="{5B1482A0-3B95-4D0D-B9A2-753E76598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07"/>
            <a:stretch/>
          </p:blipFill>
          <p:spPr>
            <a:xfrm>
              <a:off x="992006" y="4920547"/>
              <a:ext cx="1108355" cy="101330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1332599-FFB0-4FB8-AB7D-5A11100D7C59}"/>
                </a:ext>
              </a:extLst>
            </p:cNvPr>
            <p:cNvSpPr txBox="1"/>
            <p:nvPr/>
          </p:nvSpPr>
          <p:spPr>
            <a:xfrm>
              <a:off x="1445970" y="3165009"/>
              <a:ext cx="736847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china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021B1CA-87DB-448E-8BC2-BB8F0BF8B629}"/>
                </a:ext>
              </a:extLst>
            </p:cNvPr>
            <p:cNvSpPr txBox="1"/>
            <p:nvPr/>
          </p:nvSpPr>
          <p:spPr>
            <a:xfrm>
              <a:off x="2767831" y="3165041"/>
              <a:ext cx="736847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wool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693E39D-24E6-4E44-A72B-CF979217798B}"/>
                </a:ext>
              </a:extLst>
            </p:cNvPr>
            <p:cNvSpPr txBox="1"/>
            <p:nvPr/>
          </p:nvSpPr>
          <p:spPr>
            <a:xfrm>
              <a:off x="3972320" y="3160690"/>
              <a:ext cx="736847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fabric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CC276F6-BFB3-40BB-8987-1F87271D5223}"/>
                </a:ext>
              </a:extLst>
            </p:cNvPr>
            <p:cNvSpPr txBox="1"/>
            <p:nvPr/>
          </p:nvSpPr>
          <p:spPr>
            <a:xfrm>
              <a:off x="5159083" y="3169517"/>
              <a:ext cx="736847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plastic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7F016E3-ECB6-4350-8EBA-5C3FE7E40457}"/>
                </a:ext>
              </a:extLst>
            </p:cNvPr>
            <p:cNvSpPr txBox="1"/>
            <p:nvPr/>
          </p:nvSpPr>
          <p:spPr>
            <a:xfrm>
              <a:off x="1445970" y="4376958"/>
              <a:ext cx="736847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paper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43B8908-1710-4615-BA9A-FA5F94EA5EDB}"/>
                </a:ext>
              </a:extLst>
            </p:cNvPr>
            <p:cNvSpPr txBox="1"/>
            <p:nvPr/>
          </p:nvSpPr>
          <p:spPr>
            <a:xfrm>
              <a:off x="2686900" y="4363122"/>
              <a:ext cx="736847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wood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C05285A-E3B7-41C1-90A8-B32B63A5DF50}"/>
                </a:ext>
              </a:extLst>
            </p:cNvPr>
            <p:cNvSpPr txBox="1"/>
            <p:nvPr/>
          </p:nvSpPr>
          <p:spPr>
            <a:xfrm>
              <a:off x="5191657" y="4376958"/>
              <a:ext cx="736847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metal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E3DA791-5812-41FC-BA4F-644F2288A969}"/>
                </a:ext>
              </a:extLst>
            </p:cNvPr>
            <p:cNvSpPr txBox="1"/>
            <p:nvPr/>
          </p:nvSpPr>
          <p:spPr>
            <a:xfrm>
              <a:off x="3994777" y="4363122"/>
              <a:ext cx="736847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glass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FE4528F-0C33-4447-9261-D53663B58C2A}"/>
                </a:ext>
              </a:extLst>
            </p:cNvPr>
            <p:cNvSpPr txBox="1"/>
            <p:nvPr/>
          </p:nvSpPr>
          <p:spPr>
            <a:xfrm>
              <a:off x="1385301" y="5603124"/>
              <a:ext cx="803308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metal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7082A3E-026A-4F1F-875E-02433ACC8F4F}"/>
                </a:ext>
              </a:extLst>
            </p:cNvPr>
            <p:cNvSpPr txBox="1"/>
            <p:nvPr/>
          </p:nvSpPr>
          <p:spPr>
            <a:xfrm>
              <a:off x="2568553" y="5603125"/>
              <a:ext cx="736847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leather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685A44B-5F64-4F62-9681-43793EB2BD20}"/>
                </a:ext>
              </a:extLst>
            </p:cNvPr>
            <p:cNvSpPr txBox="1"/>
            <p:nvPr/>
          </p:nvSpPr>
          <p:spPr>
            <a:xfrm>
              <a:off x="3553131" y="5581662"/>
              <a:ext cx="1275384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cardboard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1D56D79-1CCC-45BE-8262-108710E42216}"/>
                </a:ext>
              </a:extLst>
            </p:cNvPr>
            <p:cNvSpPr txBox="1"/>
            <p:nvPr/>
          </p:nvSpPr>
          <p:spPr>
            <a:xfrm>
              <a:off x="5129299" y="5603124"/>
              <a:ext cx="861561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plastic</a:t>
              </a:r>
              <a:r>
                <a:rPr lang="en-GB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 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A130D0D-D403-4267-9361-BEB5733712A3}"/>
              </a:ext>
            </a:extLst>
          </p:cNvPr>
          <p:cNvGrpSpPr/>
          <p:nvPr/>
        </p:nvGrpSpPr>
        <p:grpSpPr>
          <a:xfrm>
            <a:off x="8815202" y="3531630"/>
            <a:ext cx="2374542" cy="1970760"/>
            <a:chOff x="6302220" y="2757201"/>
            <a:chExt cx="2374542" cy="197076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01F2C1D-1A7E-4F42-B788-3FBA0C14DEF0}"/>
                </a:ext>
              </a:extLst>
            </p:cNvPr>
            <p:cNvSpPr/>
            <p:nvPr/>
          </p:nvSpPr>
          <p:spPr>
            <a:xfrm>
              <a:off x="6302220" y="3067872"/>
              <a:ext cx="2374542" cy="1660089"/>
            </a:xfrm>
            <a:prstGeom prst="round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0" name="Picture 49" descr="A picture containing table, indoor, sitting, wooden&#10;&#10;Description automatically generated">
              <a:extLst>
                <a:ext uri="{FF2B5EF4-FFF2-40B4-BE49-F238E27FC236}">
                  <a16:creationId xmlns:a16="http://schemas.microsoft.com/office/drawing/2014/main" id="{CFFFD403-E280-49E9-8435-B1E53DC8B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519" y="3182455"/>
              <a:ext cx="684106" cy="621426"/>
            </a:xfrm>
            <a:prstGeom prst="rect">
              <a:avLst/>
            </a:prstGeom>
          </p:spPr>
        </p:pic>
        <p:pic>
          <p:nvPicPr>
            <p:cNvPr id="52" name="Picture 51" descr="A spoon in it&#10;&#10;Description automatically generated">
              <a:extLst>
                <a:ext uri="{FF2B5EF4-FFF2-40B4-BE49-F238E27FC236}">
                  <a16:creationId xmlns:a16="http://schemas.microsoft.com/office/drawing/2014/main" id="{6F003F7E-BA59-4CA3-BA62-4761B85B5B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6126"/>
            <a:stretch/>
          </p:blipFill>
          <p:spPr>
            <a:xfrm>
              <a:off x="6626356" y="3918464"/>
              <a:ext cx="672274" cy="621426"/>
            </a:xfrm>
            <a:prstGeom prst="rect">
              <a:avLst/>
            </a:prstGeom>
          </p:spPr>
        </p:pic>
        <p:pic>
          <p:nvPicPr>
            <p:cNvPr id="53" name="Picture 52" descr="A glass of water on a table&#10;&#10;Description automatically generated">
              <a:extLst>
                <a:ext uri="{FF2B5EF4-FFF2-40B4-BE49-F238E27FC236}">
                  <a16:creationId xmlns:a16="http://schemas.microsoft.com/office/drawing/2014/main" id="{BBC1C581-08B2-4BC7-976F-618DFBF5B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2765" y="3169517"/>
              <a:ext cx="673273" cy="621426"/>
            </a:xfrm>
            <a:prstGeom prst="rect">
              <a:avLst/>
            </a:prstGeom>
          </p:spPr>
        </p:pic>
        <p:pic>
          <p:nvPicPr>
            <p:cNvPr id="55" name="Picture 54" descr="A picture containing indoor, table, red, sitting&#10;&#10;Description automatically generated">
              <a:extLst>
                <a:ext uri="{FF2B5EF4-FFF2-40B4-BE49-F238E27FC236}">
                  <a16:creationId xmlns:a16="http://schemas.microsoft.com/office/drawing/2014/main" id="{F7C44BF1-902B-445B-A997-D33B9A368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64" r="4341"/>
            <a:stretch/>
          </p:blipFill>
          <p:spPr>
            <a:xfrm>
              <a:off x="7622765" y="3899422"/>
              <a:ext cx="693730" cy="631424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35B04B1-DA40-4680-8766-B3138C051D4E}"/>
                </a:ext>
              </a:extLst>
            </p:cNvPr>
            <p:cNvSpPr txBox="1"/>
            <p:nvPr/>
          </p:nvSpPr>
          <p:spPr>
            <a:xfrm>
              <a:off x="7252916" y="2757201"/>
              <a:ext cx="946249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i="1" kern="0" dirty="0">
                  <a:solidFill>
                    <a:srgbClr val="0070C0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rigid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D41A644-F5CA-46CC-93BA-B36C6A074364}"/>
              </a:ext>
            </a:extLst>
          </p:cNvPr>
          <p:cNvGrpSpPr/>
          <p:nvPr/>
        </p:nvGrpSpPr>
        <p:grpSpPr>
          <a:xfrm>
            <a:off x="6288261" y="2719971"/>
            <a:ext cx="2374542" cy="2663990"/>
            <a:chOff x="6288261" y="2719971"/>
            <a:chExt cx="2374542" cy="2663990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70E66B6D-58D7-41BE-971B-D87F4F29A55C}"/>
                </a:ext>
              </a:extLst>
            </p:cNvPr>
            <p:cNvSpPr/>
            <p:nvPr/>
          </p:nvSpPr>
          <p:spPr>
            <a:xfrm>
              <a:off x="6288261" y="3030642"/>
              <a:ext cx="2374542" cy="2353319"/>
            </a:xfrm>
            <a:prstGeom prst="round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Picture 55" descr="A close up of a box&#10;&#10;Description automatically generated">
              <a:extLst>
                <a:ext uri="{FF2B5EF4-FFF2-40B4-BE49-F238E27FC236}">
                  <a16:creationId xmlns:a16="http://schemas.microsoft.com/office/drawing/2014/main" id="{C1893AC5-BAC2-4C7A-B4A6-B895AB81D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480"/>
            <a:stretch/>
          </p:blipFill>
          <p:spPr>
            <a:xfrm>
              <a:off x="6623595" y="3169517"/>
              <a:ext cx="693803" cy="630235"/>
            </a:xfrm>
            <a:prstGeom prst="rect">
              <a:avLst/>
            </a:prstGeom>
          </p:spPr>
        </p:pic>
        <p:pic>
          <p:nvPicPr>
            <p:cNvPr id="57" name="Picture 56" descr="A red and white hat&#10;&#10;Description automatically generated">
              <a:extLst>
                <a:ext uri="{FF2B5EF4-FFF2-40B4-BE49-F238E27FC236}">
                  <a16:creationId xmlns:a16="http://schemas.microsoft.com/office/drawing/2014/main" id="{D4EF1FDF-69F5-4765-83F6-74A030DF0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824"/>
            <a:stretch/>
          </p:blipFill>
          <p:spPr>
            <a:xfrm>
              <a:off x="7682771" y="3905259"/>
              <a:ext cx="695018" cy="631338"/>
            </a:xfrm>
            <a:prstGeom prst="rect">
              <a:avLst/>
            </a:prstGeom>
          </p:spPr>
        </p:pic>
        <p:pic>
          <p:nvPicPr>
            <p:cNvPr id="58" name="Picture 57" descr="A red and white sign&#10;&#10;Description automatically generated">
              <a:extLst>
                <a:ext uri="{FF2B5EF4-FFF2-40B4-BE49-F238E27FC236}">
                  <a16:creationId xmlns:a16="http://schemas.microsoft.com/office/drawing/2014/main" id="{205BB264-B6F6-4366-B9E8-C0CF862E1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5" r="10988"/>
            <a:stretch/>
          </p:blipFill>
          <p:spPr>
            <a:xfrm>
              <a:off x="7693225" y="4626825"/>
              <a:ext cx="695018" cy="669714"/>
            </a:xfrm>
            <a:prstGeom prst="rect">
              <a:avLst/>
            </a:prstGeom>
          </p:spPr>
        </p:pic>
        <p:pic>
          <p:nvPicPr>
            <p:cNvPr id="59" name="Picture 58" descr="A blue bag on a table&#10;&#10;Description automatically generated">
              <a:extLst>
                <a:ext uri="{FF2B5EF4-FFF2-40B4-BE49-F238E27FC236}">
                  <a16:creationId xmlns:a16="http://schemas.microsoft.com/office/drawing/2014/main" id="{3122BFCD-B4CA-47B1-A3CD-1213F9EE05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8" r="6022"/>
            <a:stretch/>
          </p:blipFill>
          <p:spPr>
            <a:xfrm>
              <a:off x="6625245" y="4630878"/>
              <a:ext cx="693368" cy="677879"/>
            </a:xfrm>
            <a:prstGeom prst="rect">
              <a:avLst/>
            </a:prstGeom>
          </p:spPr>
        </p:pic>
        <p:pic>
          <p:nvPicPr>
            <p:cNvPr id="60" name="Picture 59" descr="A red book on a table&#10;&#10;Description automatically generated">
              <a:extLst>
                <a:ext uri="{FF2B5EF4-FFF2-40B4-BE49-F238E27FC236}">
                  <a16:creationId xmlns:a16="http://schemas.microsoft.com/office/drawing/2014/main" id="{CBB556CC-0F05-4DDD-92BA-938AE1C5F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27"/>
            <a:stretch/>
          </p:blipFill>
          <p:spPr>
            <a:xfrm>
              <a:off x="7667756" y="3179993"/>
              <a:ext cx="694593" cy="630951"/>
            </a:xfrm>
            <a:prstGeom prst="rect">
              <a:avLst/>
            </a:prstGeom>
          </p:spPr>
        </p:pic>
        <p:pic>
          <p:nvPicPr>
            <p:cNvPr id="61" name="Picture 60" descr="A box on a table&#10;&#10;Description automatically generated">
              <a:extLst>
                <a:ext uri="{FF2B5EF4-FFF2-40B4-BE49-F238E27FC236}">
                  <a16:creationId xmlns:a16="http://schemas.microsoft.com/office/drawing/2014/main" id="{8FF39CFC-346A-4A70-A375-B9536D4D9E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07"/>
            <a:stretch/>
          </p:blipFill>
          <p:spPr>
            <a:xfrm>
              <a:off x="6623595" y="3920258"/>
              <a:ext cx="695018" cy="635416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5467220-3671-41B2-BC50-BFD4D2807D6B}"/>
                </a:ext>
              </a:extLst>
            </p:cNvPr>
            <p:cNvSpPr txBox="1"/>
            <p:nvPr/>
          </p:nvSpPr>
          <p:spPr>
            <a:xfrm>
              <a:off x="7111474" y="2719971"/>
              <a:ext cx="946249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i="1" kern="0" dirty="0">
                  <a:solidFill>
                    <a:srgbClr val="0070C0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flexible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856F4AC-BDBC-418C-94DD-562D41676AF6}"/>
              </a:ext>
            </a:extLst>
          </p:cNvPr>
          <p:cNvGrpSpPr/>
          <p:nvPr/>
        </p:nvGrpSpPr>
        <p:grpSpPr>
          <a:xfrm>
            <a:off x="8816926" y="2293691"/>
            <a:ext cx="2374542" cy="1189735"/>
            <a:chOff x="8816926" y="2293691"/>
            <a:chExt cx="2374542" cy="1189735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CC0525BC-852E-44CE-B4E4-3308E82B4269}"/>
                </a:ext>
              </a:extLst>
            </p:cNvPr>
            <p:cNvSpPr/>
            <p:nvPr/>
          </p:nvSpPr>
          <p:spPr>
            <a:xfrm>
              <a:off x="8816926" y="2591499"/>
              <a:ext cx="2374542" cy="891927"/>
            </a:xfrm>
            <a:prstGeom prst="round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1CD4D50-086F-48C1-9850-CE73D4E43657}"/>
                </a:ext>
              </a:extLst>
            </p:cNvPr>
            <p:cNvSpPr txBox="1"/>
            <p:nvPr/>
          </p:nvSpPr>
          <p:spPr>
            <a:xfrm>
              <a:off x="9254165" y="2293691"/>
              <a:ext cx="1736858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i="1" kern="0" dirty="0">
                  <a:solidFill>
                    <a:srgbClr val="0070C0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slightly  flexible</a:t>
              </a:r>
            </a:p>
          </p:txBody>
        </p:sp>
        <p:pic>
          <p:nvPicPr>
            <p:cNvPr id="92" name="Picture 91" descr="A plastic container&#10;&#10;Description automatically generated">
              <a:extLst>
                <a:ext uri="{FF2B5EF4-FFF2-40B4-BE49-F238E27FC236}">
                  <a16:creationId xmlns:a16="http://schemas.microsoft.com/office/drawing/2014/main" id="{3DF05AE4-B684-417B-9435-022CE8CD6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02"/>
            <a:stretch/>
          </p:blipFill>
          <p:spPr>
            <a:xfrm>
              <a:off x="9122724" y="2731976"/>
              <a:ext cx="745950" cy="677603"/>
            </a:xfrm>
            <a:prstGeom prst="rect">
              <a:avLst/>
            </a:prstGeom>
          </p:spPr>
        </p:pic>
        <p:pic>
          <p:nvPicPr>
            <p:cNvPr id="93" name="Picture 92" descr="A picture containing table, food, sitting, paper&#10;&#10;Description automatically generated">
              <a:extLst>
                <a:ext uri="{FF2B5EF4-FFF2-40B4-BE49-F238E27FC236}">
                  <a16:creationId xmlns:a16="http://schemas.microsoft.com/office/drawing/2014/main" id="{2AE8EA13-CFE9-4D75-9267-FA0AEB678E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5"/>
            <a:stretch/>
          </p:blipFill>
          <p:spPr>
            <a:xfrm>
              <a:off x="10122594" y="2731976"/>
              <a:ext cx="748566" cy="690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3217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A5566C-1F10-4C8B-8609-FC4A26683B8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3C298-E2AB-48E7-8261-F666934466FF}"/>
              </a:ext>
            </a:extLst>
          </p:cNvPr>
          <p:cNvSpPr txBox="1">
            <a:spLocks/>
          </p:cNvSpPr>
          <p:nvPr/>
        </p:nvSpPr>
        <p:spPr>
          <a:xfrm>
            <a:off x="251534" y="257452"/>
            <a:ext cx="3317289" cy="6225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7030A0"/>
                </a:solidFill>
              </a:rPr>
              <a:t>Classify your household items using two different Carroll diagrams.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7030A0"/>
                </a:solidFill>
              </a:rPr>
              <a:t>You may like to use the example opposite for your first one.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7030A0"/>
                </a:solidFill>
              </a:rPr>
              <a:t>Use what you have learnt and the word bank to help you.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GB" sz="1800" dirty="0">
              <a:solidFill>
                <a:srgbClr val="7030A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63C878-0145-4B39-83A1-0FA000DA3A76}"/>
              </a:ext>
            </a:extLst>
          </p:cNvPr>
          <p:cNvSpPr txBox="1">
            <a:spLocks/>
          </p:cNvSpPr>
          <p:nvPr/>
        </p:nvSpPr>
        <p:spPr>
          <a:xfrm>
            <a:off x="3751487" y="146767"/>
            <a:ext cx="7712155" cy="6574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I can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 Carroll diagrams to classify materials by their properties. 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CD6B104-D108-48D3-B28E-BBCC9684CA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764798"/>
              </p:ext>
            </p:extLst>
          </p:nvPr>
        </p:nvGraphicFramePr>
        <p:xfrm>
          <a:off x="4651841" y="826577"/>
          <a:ext cx="5954230" cy="2774780"/>
        </p:xfrm>
        <a:graphic>
          <a:graphicData uri="http://schemas.openxmlformats.org/drawingml/2006/table">
            <a:tbl>
              <a:tblPr firstRow="1" firstCol="1" bandRow="1"/>
              <a:tblGrid>
                <a:gridCol w="1984523">
                  <a:extLst>
                    <a:ext uri="{9D8B030D-6E8A-4147-A177-3AD203B41FA5}">
                      <a16:colId xmlns:a16="http://schemas.microsoft.com/office/drawing/2014/main" val="1444698003"/>
                    </a:ext>
                  </a:extLst>
                </a:gridCol>
                <a:gridCol w="1984523">
                  <a:extLst>
                    <a:ext uri="{9D8B030D-6E8A-4147-A177-3AD203B41FA5}">
                      <a16:colId xmlns:a16="http://schemas.microsoft.com/office/drawing/2014/main" val="4041654251"/>
                    </a:ext>
                  </a:extLst>
                </a:gridCol>
                <a:gridCol w="1985184">
                  <a:extLst>
                    <a:ext uri="{9D8B030D-6E8A-4147-A177-3AD203B41FA5}">
                      <a16:colId xmlns:a16="http://schemas.microsoft.com/office/drawing/2014/main" val="1931641662"/>
                    </a:ext>
                  </a:extLst>
                </a:gridCol>
              </a:tblGrid>
              <a:tr h="299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rigid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not rigid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331260"/>
                  </a:ext>
                </a:extLst>
              </a:tr>
              <a:tr h="1237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opaque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024010"/>
                  </a:ext>
                </a:extLst>
              </a:tr>
              <a:tr h="1237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not opaque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1495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80B38D2-83AA-4B62-9C56-CC9B7E2594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659807"/>
              </p:ext>
            </p:extLst>
          </p:nvPr>
        </p:nvGraphicFramePr>
        <p:xfrm>
          <a:off x="4651841" y="3839237"/>
          <a:ext cx="5954229" cy="2774780"/>
        </p:xfrm>
        <a:graphic>
          <a:graphicData uri="http://schemas.openxmlformats.org/drawingml/2006/table">
            <a:tbl>
              <a:tblPr firstRow="1" firstCol="1" bandRow="1"/>
              <a:tblGrid>
                <a:gridCol w="1984523">
                  <a:extLst>
                    <a:ext uri="{9D8B030D-6E8A-4147-A177-3AD203B41FA5}">
                      <a16:colId xmlns:a16="http://schemas.microsoft.com/office/drawing/2014/main" val="1034574538"/>
                    </a:ext>
                  </a:extLst>
                </a:gridCol>
                <a:gridCol w="1984523">
                  <a:extLst>
                    <a:ext uri="{9D8B030D-6E8A-4147-A177-3AD203B41FA5}">
                      <a16:colId xmlns:a16="http://schemas.microsoft.com/office/drawing/2014/main" val="104283240"/>
                    </a:ext>
                  </a:extLst>
                </a:gridCol>
                <a:gridCol w="1985183">
                  <a:extLst>
                    <a:ext uri="{9D8B030D-6E8A-4147-A177-3AD203B41FA5}">
                      <a16:colId xmlns:a16="http://schemas.microsoft.com/office/drawing/2014/main" val="2088301452"/>
                    </a:ext>
                  </a:extLst>
                </a:gridCol>
              </a:tblGrid>
              <a:tr h="299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629777"/>
                  </a:ext>
                </a:extLst>
              </a:tr>
              <a:tr h="1237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711358"/>
                  </a:ext>
                </a:extLst>
              </a:tr>
              <a:tr h="1237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841774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45D4043-A0D5-49FA-87EE-FBF7853AA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531790"/>
              </p:ext>
            </p:extLst>
          </p:nvPr>
        </p:nvGraphicFramePr>
        <p:xfrm>
          <a:off x="386903" y="3015916"/>
          <a:ext cx="3311154" cy="3415536"/>
        </p:xfrm>
        <a:graphic>
          <a:graphicData uri="http://schemas.openxmlformats.org/drawingml/2006/table">
            <a:tbl>
              <a:tblPr firstRow="1" firstCol="1" bandRow="1"/>
              <a:tblGrid>
                <a:gridCol w="1711220">
                  <a:extLst>
                    <a:ext uri="{9D8B030D-6E8A-4147-A177-3AD203B41FA5}">
                      <a16:colId xmlns:a16="http://schemas.microsoft.com/office/drawing/2014/main" val="30650147"/>
                    </a:ext>
                  </a:extLst>
                </a:gridCol>
                <a:gridCol w="1599934">
                  <a:extLst>
                    <a:ext uri="{9D8B030D-6E8A-4147-A177-3AD203B41FA5}">
                      <a16:colId xmlns:a16="http://schemas.microsoft.com/office/drawing/2014/main" val="441739936"/>
                    </a:ext>
                  </a:extLst>
                </a:gridCol>
              </a:tblGrid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waterproof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absorbent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8316046"/>
                  </a:ext>
                </a:extLst>
              </a:tr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rigid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flexible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391271"/>
                  </a:ext>
                </a:extLst>
              </a:tr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strong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brittle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1449710"/>
                  </a:ext>
                </a:extLst>
              </a:tr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rough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smooth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728767"/>
                  </a:ext>
                </a:extLst>
              </a:tr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reflective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dull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490673"/>
                  </a:ext>
                </a:extLst>
              </a:tr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elastic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non-elastic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5782154"/>
                  </a:ext>
                </a:extLst>
              </a:tr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hard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soft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465250"/>
                  </a:ext>
                </a:extLst>
              </a:tr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magnetic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non-magnetic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8215257"/>
                  </a:ext>
                </a:extLst>
              </a:tr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thermal conductor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thermal insulator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9090428"/>
                  </a:ext>
                </a:extLst>
              </a:tr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electrical conductor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electrical insulator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394517"/>
                  </a:ext>
                </a:extLst>
              </a:tr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transparent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opaque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938199"/>
                  </a:ext>
                </a:extLst>
              </a:tr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translucent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8497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460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B364-E014-4A32-B5DD-51EF2141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Taking it further…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1913D-5DCF-447A-AD49-853B595D9F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DA4C8-86CE-4415-8D04-4F684F395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8600" y="548991"/>
            <a:ext cx="10515484" cy="38767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Investigate a household object made of two or more materials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D9BE05-8D1B-4001-B101-B143BDE0F8F5}"/>
              </a:ext>
            </a:extLst>
          </p:cNvPr>
          <p:cNvSpPr txBox="1">
            <a:spLocks/>
          </p:cNvSpPr>
          <p:nvPr/>
        </p:nvSpPr>
        <p:spPr>
          <a:xfrm>
            <a:off x="838201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Many objects are made of more than one material because different parts need different properties.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Use DK Find Out to explore more materials: </a:t>
            </a:r>
            <a:r>
              <a:rPr lang="en-GB" sz="1800" dirty="0">
                <a:hlinkClick r:id="rId2"/>
              </a:rPr>
              <a:t>https://www.dkfindout.com/uk/science/materials/</a:t>
            </a:r>
            <a:endParaRPr lang="en-GB" sz="1800" i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E528BD-6765-41EB-BCFF-23AD5C22DABE}"/>
              </a:ext>
            </a:extLst>
          </p:cNvPr>
          <p:cNvSpPr txBox="1">
            <a:spLocks/>
          </p:cNvSpPr>
          <p:nvPr/>
        </p:nvSpPr>
        <p:spPr>
          <a:xfrm>
            <a:off x="6172200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000" dirty="0">
                <a:solidFill>
                  <a:schemeClr val="tx1"/>
                </a:solidFill>
              </a:rPr>
              <a:t>Choose a household object, a toy or a piece of sports equipment which is made of two or more materials.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000" dirty="0">
                <a:solidFill>
                  <a:schemeClr val="tx1"/>
                </a:solidFill>
              </a:rPr>
              <a:t>For example, you might like to investigate a bicycle or a skateboard.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20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dirty="0">
                <a:solidFill>
                  <a:srgbClr val="0070C0"/>
                </a:solidFill>
              </a:rPr>
              <a:t>Investigate each material to decide why it has </a:t>
            </a:r>
            <a:br>
              <a:rPr lang="en-GB" sz="1800" dirty="0">
                <a:solidFill>
                  <a:srgbClr val="0070C0"/>
                </a:solidFill>
              </a:rPr>
            </a:br>
            <a:r>
              <a:rPr lang="en-GB" sz="1800" dirty="0">
                <a:solidFill>
                  <a:srgbClr val="0070C0"/>
                </a:solidFill>
              </a:rPr>
              <a:t>been selected.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dirty="0">
                <a:solidFill>
                  <a:srgbClr val="0070C0"/>
                </a:solidFill>
              </a:rPr>
              <a:t>Draw a labelled diagram to explain what you have found out.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0625B-72B0-4798-8B8E-48BFBC15835E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(20 – 30 minutes)</a:t>
            </a:r>
          </a:p>
        </p:txBody>
      </p:sp>
      <p:pic>
        <p:nvPicPr>
          <p:cNvPr id="9" name="Picture 8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C2C95052-AA22-4D29-A633-98D7BA18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3" y="52542"/>
            <a:ext cx="1080518" cy="1080518"/>
          </a:xfrm>
          <a:prstGeom prst="rect">
            <a:avLst/>
          </a:prstGeom>
        </p:spPr>
      </p:pic>
      <p:pic>
        <p:nvPicPr>
          <p:cNvPr id="10" name="Picture 9" descr="Pan, Cook, Sear, Frying Pan, Pan, Pan">
            <a:extLst>
              <a:ext uri="{FF2B5EF4-FFF2-40B4-BE49-F238E27FC236}">
                <a16:creationId xmlns:a16="http://schemas.microsoft.com/office/drawing/2014/main" id="{7D8B9E06-9B01-418D-AA12-3CD150D355F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372" y="2900949"/>
            <a:ext cx="2522220" cy="16770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DCA7D5-33C9-402B-BF5C-2D2EB33595D2}"/>
              </a:ext>
            </a:extLst>
          </p:cNvPr>
          <p:cNvSpPr txBox="1"/>
          <p:nvPr/>
        </p:nvSpPr>
        <p:spPr>
          <a:xfrm>
            <a:off x="4607765" y="2400787"/>
            <a:ext cx="1420427" cy="166199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i="1" kern="0" dirty="0">
                <a:solidFill>
                  <a:srgbClr val="7030A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The </a:t>
            </a:r>
            <a:r>
              <a:rPr lang="en-GB" b="1" i="1" kern="0" dirty="0">
                <a:solidFill>
                  <a:srgbClr val="7030A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plastic</a:t>
            </a:r>
            <a:r>
              <a:rPr lang="en-GB" i="1" kern="0" dirty="0">
                <a:solidFill>
                  <a:srgbClr val="7030A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 handle is a </a:t>
            </a:r>
            <a:r>
              <a:rPr lang="en-GB" b="1" i="1" kern="0" dirty="0">
                <a:solidFill>
                  <a:srgbClr val="7030A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thermal insulator </a:t>
            </a:r>
            <a:r>
              <a:rPr lang="en-GB" i="1" kern="0" dirty="0">
                <a:solidFill>
                  <a:srgbClr val="7030A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so it does not get too hot.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C00EA7-6995-4E0B-AEC3-3EB06018C16E}"/>
              </a:ext>
            </a:extLst>
          </p:cNvPr>
          <p:cNvSpPr txBox="1"/>
          <p:nvPr/>
        </p:nvSpPr>
        <p:spPr>
          <a:xfrm>
            <a:off x="994733" y="4445675"/>
            <a:ext cx="3710432" cy="55399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i="1" kern="0" dirty="0">
                <a:solidFill>
                  <a:srgbClr val="7030A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The </a:t>
            </a:r>
            <a:r>
              <a:rPr lang="en-GB" b="1" i="1" kern="0" dirty="0">
                <a:solidFill>
                  <a:srgbClr val="7030A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metal</a:t>
            </a:r>
            <a:r>
              <a:rPr lang="en-GB" i="1" kern="0" dirty="0">
                <a:solidFill>
                  <a:srgbClr val="7030A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 pan is a </a:t>
            </a:r>
            <a:r>
              <a:rPr lang="en-GB" b="1" i="1" kern="0" dirty="0">
                <a:solidFill>
                  <a:srgbClr val="7030A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thermal conductor </a:t>
            </a:r>
            <a:r>
              <a:rPr lang="en-GB" i="1" kern="0" dirty="0">
                <a:solidFill>
                  <a:srgbClr val="7030A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so the heat can travel through it.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2D8C56-9B44-4851-AB29-5B4AE256ED8F}"/>
              </a:ext>
            </a:extLst>
          </p:cNvPr>
          <p:cNvSpPr txBox="1"/>
          <p:nvPr/>
        </p:nvSpPr>
        <p:spPr>
          <a:xfrm>
            <a:off x="994734" y="2677786"/>
            <a:ext cx="2636234" cy="8309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i="1" kern="0" dirty="0">
                <a:solidFill>
                  <a:srgbClr val="7030A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The non-stick coating inside stops the food sticking to the pan.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B6B2F30-7469-4C9B-A7CE-383E87CD88E0}"/>
              </a:ext>
            </a:extLst>
          </p:cNvPr>
          <p:cNvCxnSpPr>
            <a:cxnSpLocks/>
          </p:cNvCxnSpPr>
          <p:nvPr/>
        </p:nvCxnSpPr>
        <p:spPr>
          <a:xfrm>
            <a:off x="2192785" y="3269670"/>
            <a:ext cx="417250" cy="239113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FBE4D12-1BA0-41C6-9DF0-53D347863001}"/>
              </a:ext>
            </a:extLst>
          </p:cNvPr>
          <p:cNvCxnSpPr>
            <a:cxnSpLocks/>
          </p:cNvCxnSpPr>
          <p:nvPr/>
        </p:nvCxnSpPr>
        <p:spPr>
          <a:xfrm flipV="1">
            <a:off x="1713389" y="4076881"/>
            <a:ext cx="639193" cy="368794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B1ADD61-457D-45DE-94BD-DC8E5A67F356}"/>
              </a:ext>
            </a:extLst>
          </p:cNvPr>
          <p:cNvCxnSpPr>
            <a:cxnSpLocks/>
          </p:cNvCxnSpPr>
          <p:nvPr/>
        </p:nvCxnSpPr>
        <p:spPr>
          <a:xfrm flipH="1">
            <a:off x="4144950" y="2934442"/>
            <a:ext cx="318807" cy="386285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person doing kick flip trick">
            <a:extLst>
              <a:ext uri="{FF2B5EF4-FFF2-40B4-BE49-F238E27FC236}">
                <a16:creationId xmlns:a16="http://schemas.microsoft.com/office/drawing/2014/main" id="{C8EEA4B6-217D-4223-934C-CB338CB6E1C8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r="11588" b="45998"/>
          <a:stretch/>
        </p:blipFill>
        <p:spPr bwMode="auto">
          <a:xfrm>
            <a:off x="8904964" y="3377226"/>
            <a:ext cx="2273318" cy="13454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gray bike">
            <a:extLst>
              <a:ext uri="{FF2B5EF4-FFF2-40B4-BE49-F238E27FC236}">
                <a16:creationId xmlns:a16="http://schemas.microsoft.com/office/drawing/2014/main" id="{797D7E6F-281D-4A42-8D84-E1A118F5B52D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6" t="27300" r="17439" b="18699"/>
          <a:stretch/>
        </p:blipFill>
        <p:spPr bwMode="auto">
          <a:xfrm>
            <a:off x="6314164" y="3377226"/>
            <a:ext cx="2448836" cy="13454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32123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D831A5-1104-4DFF-9A91-885E65D447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87533-4E22-44F3-B854-2C1935F34336}"/>
              </a:ext>
            </a:extLst>
          </p:cNvPr>
          <p:cNvSpPr txBox="1">
            <a:spLocks/>
          </p:cNvSpPr>
          <p:nvPr/>
        </p:nvSpPr>
        <p:spPr>
          <a:xfrm>
            <a:off x="648070" y="275208"/>
            <a:ext cx="10697592" cy="6420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chemeClr val="tx1"/>
                </a:solidFill>
              </a:rPr>
              <a:t>Glossary of terms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Absorbent: </a:t>
            </a:r>
            <a:r>
              <a:rPr lang="en-GB" sz="2000" dirty="0">
                <a:solidFill>
                  <a:schemeClr val="tx1"/>
                </a:solidFill>
              </a:rPr>
              <a:t>An </a:t>
            </a:r>
            <a:r>
              <a:rPr lang="en-GB" sz="2000" b="1" dirty="0">
                <a:solidFill>
                  <a:schemeClr val="tx1"/>
                </a:solidFill>
              </a:rPr>
              <a:t>a</a:t>
            </a:r>
            <a:r>
              <a:rPr lang="en-GB" sz="2000" b="1" dirty="0"/>
              <a:t>bsorbent</a:t>
            </a:r>
            <a:r>
              <a:rPr lang="en-GB" sz="2000" dirty="0"/>
              <a:t> material is able to soak up liquid easily.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Brittle: </a:t>
            </a:r>
            <a:r>
              <a:rPr lang="en-GB" sz="2000" dirty="0">
                <a:solidFill>
                  <a:schemeClr val="tx1"/>
                </a:solidFill>
              </a:rPr>
              <a:t>A </a:t>
            </a:r>
            <a:r>
              <a:rPr lang="en-GB" sz="2000" b="1" dirty="0">
                <a:solidFill>
                  <a:schemeClr val="tx1"/>
                </a:solidFill>
              </a:rPr>
              <a:t>brittle</a:t>
            </a:r>
            <a:r>
              <a:rPr lang="en-GB" sz="2000" dirty="0">
                <a:solidFill>
                  <a:schemeClr val="tx1"/>
                </a:solidFill>
              </a:rPr>
              <a:t> material is usually hard but can break easily, like china or glass.</a:t>
            </a:r>
            <a:endParaRPr lang="en-GB" sz="2000" b="1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Electrical conductor: </a:t>
            </a:r>
            <a:r>
              <a:rPr lang="en-GB" sz="2000" dirty="0">
                <a:solidFill>
                  <a:schemeClr val="tx1"/>
                </a:solidFill>
              </a:rPr>
              <a:t>An </a:t>
            </a:r>
            <a:r>
              <a:rPr lang="en-GB" sz="2000" b="1" dirty="0">
                <a:solidFill>
                  <a:schemeClr val="tx1"/>
                </a:solidFill>
              </a:rPr>
              <a:t>electrical conductor</a:t>
            </a:r>
            <a:r>
              <a:rPr lang="en-GB" sz="2000" dirty="0">
                <a:solidFill>
                  <a:schemeClr val="tx1"/>
                </a:solidFill>
              </a:rPr>
              <a:t> allows electricity to flow through it.</a:t>
            </a:r>
            <a:endParaRPr lang="en-GB" sz="2000" b="1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Electrical insulator: </a:t>
            </a:r>
            <a:r>
              <a:rPr lang="en-GB" sz="2000" dirty="0">
                <a:solidFill>
                  <a:schemeClr val="tx1"/>
                </a:solidFill>
              </a:rPr>
              <a:t>An </a:t>
            </a:r>
            <a:r>
              <a:rPr lang="en-GB" sz="2000" b="1" dirty="0">
                <a:solidFill>
                  <a:schemeClr val="tx1"/>
                </a:solidFill>
              </a:rPr>
              <a:t>electrical insulator</a:t>
            </a:r>
            <a:r>
              <a:rPr lang="en-GB" sz="2000" dirty="0">
                <a:solidFill>
                  <a:schemeClr val="tx1"/>
                </a:solidFill>
              </a:rPr>
              <a:t> does not allow electricity to flow through it.</a:t>
            </a:r>
            <a:endParaRPr lang="en-GB" sz="2000" b="1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Flexible: </a:t>
            </a:r>
            <a:r>
              <a:rPr lang="en-GB" sz="2000" dirty="0">
                <a:solidFill>
                  <a:schemeClr val="tx1"/>
                </a:solidFill>
              </a:rPr>
              <a:t>A</a:t>
            </a:r>
            <a:r>
              <a:rPr lang="en-GB" sz="2000" b="1" dirty="0">
                <a:solidFill>
                  <a:schemeClr val="tx1"/>
                </a:solidFill>
              </a:rPr>
              <a:t> flexible</a:t>
            </a:r>
            <a:r>
              <a:rPr lang="en-GB" sz="2000" dirty="0">
                <a:solidFill>
                  <a:schemeClr val="tx1"/>
                </a:solidFill>
              </a:rPr>
              <a:t> object or </a:t>
            </a:r>
            <a:r>
              <a:rPr lang="en-GB" sz="2000" dirty="0"/>
              <a:t>material can be bent easily without breaking.</a:t>
            </a:r>
            <a:endParaRPr lang="en-GB" sz="2000" b="1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Material: </a:t>
            </a:r>
            <a:r>
              <a:rPr lang="en-GB" sz="2000" b="1" dirty="0"/>
              <a:t>Material</a:t>
            </a:r>
            <a:r>
              <a:rPr lang="en-GB" sz="2000" dirty="0"/>
              <a:t> is the matter from which a thing is or can be made.</a:t>
            </a:r>
            <a:r>
              <a:rPr lang="en-GB" sz="2000" b="1" dirty="0">
                <a:solidFill>
                  <a:srgbClr val="0070C0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Opaque:</a:t>
            </a:r>
            <a:r>
              <a:rPr lang="en-GB" sz="2000" dirty="0">
                <a:solidFill>
                  <a:schemeClr val="tx1"/>
                </a:solidFill>
              </a:rPr>
              <a:t> L</a:t>
            </a:r>
            <a:r>
              <a:rPr lang="en-GB" sz="2000" dirty="0"/>
              <a:t>ight cannot pass through </a:t>
            </a:r>
            <a:r>
              <a:rPr lang="en-GB" sz="2000" b="1" dirty="0"/>
              <a:t>opaque</a:t>
            </a:r>
            <a:r>
              <a:rPr lang="en-GB" sz="2000" dirty="0"/>
              <a:t> material.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Property: </a:t>
            </a:r>
            <a:r>
              <a:rPr lang="en-GB" sz="2000" dirty="0">
                <a:solidFill>
                  <a:schemeClr val="tx1"/>
                </a:solidFill>
              </a:rPr>
              <a:t>A </a:t>
            </a:r>
            <a:r>
              <a:rPr lang="en-GB" sz="2000" b="1" dirty="0"/>
              <a:t>property </a:t>
            </a:r>
            <a:r>
              <a:rPr lang="en-GB" sz="2000" dirty="0"/>
              <a:t>of an object or material is a feature that makes it suitable for a particular use.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Reflective: </a:t>
            </a:r>
            <a:r>
              <a:rPr lang="en-GB" sz="2000" dirty="0">
                <a:solidFill>
                  <a:schemeClr val="tx1"/>
                </a:solidFill>
              </a:rPr>
              <a:t>Light bounces off </a:t>
            </a:r>
            <a:r>
              <a:rPr lang="en-GB" sz="2000" b="1" dirty="0">
                <a:solidFill>
                  <a:schemeClr val="tx1"/>
                </a:solidFill>
              </a:rPr>
              <a:t>reflective</a:t>
            </a:r>
            <a:r>
              <a:rPr lang="en-GB" sz="2000" dirty="0">
                <a:solidFill>
                  <a:schemeClr val="tx1"/>
                </a:solidFill>
              </a:rPr>
              <a:t> material making it bright or shiny.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Rigid: </a:t>
            </a:r>
            <a:r>
              <a:rPr lang="en-GB" sz="2000" dirty="0">
                <a:solidFill>
                  <a:schemeClr val="tx1"/>
                </a:solidFill>
              </a:rPr>
              <a:t>A </a:t>
            </a:r>
            <a:r>
              <a:rPr lang="en-GB" sz="2000" b="1" dirty="0">
                <a:solidFill>
                  <a:schemeClr val="tx1"/>
                </a:solidFill>
              </a:rPr>
              <a:t>rigid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/>
              <a:t>object or material cannot be easily bent out of shape.</a:t>
            </a: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Thermal conductor: </a:t>
            </a:r>
            <a:r>
              <a:rPr lang="en-GB" sz="2000" dirty="0">
                <a:solidFill>
                  <a:schemeClr val="tx1"/>
                </a:solidFill>
              </a:rPr>
              <a:t>A </a:t>
            </a:r>
            <a:r>
              <a:rPr lang="en-GB" sz="2000" b="1" dirty="0">
                <a:solidFill>
                  <a:schemeClr val="tx1"/>
                </a:solidFill>
              </a:rPr>
              <a:t>thermal conductor </a:t>
            </a:r>
            <a:r>
              <a:rPr lang="en-GB" sz="2000" dirty="0">
                <a:solidFill>
                  <a:schemeClr val="tx1"/>
                </a:solidFill>
              </a:rPr>
              <a:t>allows heat to pass through it easily.</a:t>
            </a:r>
            <a:endParaRPr lang="en-GB" sz="2000" b="1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Thermal insulator: </a:t>
            </a:r>
            <a:r>
              <a:rPr lang="en-GB" sz="2000" dirty="0">
                <a:solidFill>
                  <a:schemeClr val="tx1"/>
                </a:solidFill>
              </a:rPr>
              <a:t>A </a:t>
            </a:r>
            <a:r>
              <a:rPr lang="en-GB" sz="2000" b="1" dirty="0">
                <a:solidFill>
                  <a:schemeClr val="tx1"/>
                </a:solidFill>
              </a:rPr>
              <a:t>thermal insulator </a:t>
            </a:r>
            <a:r>
              <a:rPr lang="en-GB" sz="2000" dirty="0">
                <a:solidFill>
                  <a:schemeClr val="tx1"/>
                </a:solidFill>
              </a:rPr>
              <a:t>does not allow heat to pass through it easily.</a:t>
            </a:r>
            <a:endParaRPr lang="en-GB" sz="2000" b="1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Translucent: </a:t>
            </a:r>
            <a:r>
              <a:rPr lang="en-GB" sz="2000" dirty="0">
                <a:solidFill>
                  <a:schemeClr val="tx1"/>
                </a:solidFill>
              </a:rPr>
              <a:t>S</a:t>
            </a:r>
            <a:r>
              <a:rPr lang="en-GB" sz="2000" dirty="0"/>
              <a:t>ome light can pass through </a:t>
            </a:r>
            <a:r>
              <a:rPr lang="en-GB" sz="2000" b="1" dirty="0"/>
              <a:t>translucent</a:t>
            </a:r>
            <a:r>
              <a:rPr lang="en-GB" sz="2000" dirty="0"/>
              <a:t> material.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Transparent: </a:t>
            </a:r>
            <a:r>
              <a:rPr lang="en-GB" sz="2000" dirty="0">
                <a:solidFill>
                  <a:schemeClr val="tx1"/>
                </a:solidFill>
              </a:rPr>
              <a:t>Li</a:t>
            </a:r>
            <a:r>
              <a:rPr lang="en-GB" sz="2000" dirty="0"/>
              <a:t>ght can pass through </a:t>
            </a:r>
            <a:r>
              <a:rPr lang="en-GB" sz="2000" b="1" dirty="0"/>
              <a:t>transparent</a:t>
            </a:r>
            <a:r>
              <a:rPr lang="en-GB" sz="2000" dirty="0"/>
              <a:t> material. </a:t>
            </a: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19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71AC0B-F95B-411A-A3D2-8532F29829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96B00-DB0C-4453-AC3D-00D5840809E8}"/>
              </a:ext>
            </a:extLst>
          </p:cNvPr>
          <p:cNvSpPr txBox="1">
            <a:spLocks/>
          </p:cNvSpPr>
          <p:nvPr/>
        </p:nvSpPr>
        <p:spPr>
          <a:xfrm>
            <a:off x="1979720" y="228599"/>
            <a:ext cx="7784976" cy="640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rgbClr val="FF0000"/>
                </a:solidFill>
              </a:rPr>
              <a:t>Possible learning outcome for reviewing your work:</a:t>
            </a:r>
            <a:endParaRPr lang="en-GB" sz="20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3FD630-0888-496B-BF4F-5B83B04BF4F9}"/>
              </a:ext>
            </a:extLst>
          </p:cNvPr>
          <p:cNvGrpSpPr/>
          <p:nvPr/>
        </p:nvGrpSpPr>
        <p:grpSpPr>
          <a:xfrm>
            <a:off x="276237" y="411561"/>
            <a:ext cx="1544715" cy="2454953"/>
            <a:chOff x="368514" y="114341"/>
            <a:chExt cx="1544715" cy="245495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65BD5AE-2D6E-401A-A562-C0345405AF31}"/>
                </a:ext>
              </a:extLst>
            </p:cNvPr>
            <p:cNvSpPr/>
            <p:nvPr/>
          </p:nvSpPr>
          <p:spPr>
            <a:xfrm>
              <a:off x="368514" y="114341"/>
              <a:ext cx="1544715" cy="2423604"/>
            </a:xfrm>
            <a:prstGeom prst="wedgeRoundRectCallout">
              <a:avLst>
                <a:gd name="adj1" fmla="val 47515"/>
                <a:gd name="adj2" fmla="val 5908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255A1B-278A-4117-9286-F0033FC3B480}"/>
                </a:ext>
              </a:extLst>
            </p:cNvPr>
            <p:cNvSpPr txBox="1"/>
            <p:nvPr/>
          </p:nvSpPr>
          <p:spPr>
            <a:xfrm>
              <a:off x="418939" y="188281"/>
              <a:ext cx="1443866" cy="23810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400" dirty="0">
                  <a:solidFill>
                    <a:srgbClr val="0070C0"/>
                  </a:solidFill>
                </a:rPr>
                <a:t>There are many possible outcomes for this activity. </a:t>
              </a:r>
            </a:p>
            <a:p>
              <a:r>
                <a:rPr lang="en-GB" sz="1400" dirty="0">
                  <a:solidFill>
                    <a:srgbClr val="0070C0"/>
                  </a:solidFill>
                </a:rPr>
                <a:t>Try to use the name of the material and the object, for example ‘metal spoon’.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5C8857D-A55C-4B3F-8F71-18C5E0010DC5}"/>
              </a:ext>
            </a:extLst>
          </p:cNvPr>
          <p:cNvGrpSpPr/>
          <p:nvPr/>
        </p:nvGrpSpPr>
        <p:grpSpPr>
          <a:xfrm>
            <a:off x="276237" y="3201913"/>
            <a:ext cx="1544715" cy="2454953"/>
            <a:chOff x="368514" y="114341"/>
            <a:chExt cx="1544715" cy="2454953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5C3EA894-567B-4C39-9A4A-0EA07CCEEB70}"/>
                </a:ext>
              </a:extLst>
            </p:cNvPr>
            <p:cNvSpPr/>
            <p:nvPr/>
          </p:nvSpPr>
          <p:spPr>
            <a:xfrm>
              <a:off x="368514" y="114341"/>
              <a:ext cx="1544715" cy="2423604"/>
            </a:xfrm>
            <a:prstGeom prst="wedgeRoundRectCallout">
              <a:avLst>
                <a:gd name="adj1" fmla="val 47515"/>
                <a:gd name="adj2" fmla="val 5908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530A18-B63F-4F2A-9DA0-05B321E12E2B}"/>
                </a:ext>
              </a:extLst>
            </p:cNvPr>
            <p:cNvSpPr txBox="1"/>
            <p:nvPr/>
          </p:nvSpPr>
          <p:spPr>
            <a:xfrm>
              <a:off x="418938" y="188281"/>
              <a:ext cx="1483523" cy="23810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400" dirty="0">
                  <a:solidFill>
                    <a:srgbClr val="0070C0"/>
                  </a:solidFill>
                </a:rPr>
                <a:t>You may find there is a Carroll diagram quadrant with no objects. </a:t>
              </a:r>
            </a:p>
            <a:p>
              <a:r>
                <a:rPr lang="en-GB" sz="1400" dirty="0">
                  <a:solidFill>
                    <a:srgbClr val="0070C0"/>
                  </a:solidFill>
                </a:rPr>
                <a:t>For example, here there are no objects which are both ‘brittle’ and ‘not waterproof’.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A5DDC4-4A7C-4776-8D25-E37345778615}"/>
              </a:ext>
            </a:extLst>
          </p:cNvPr>
          <p:cNvGrpSpPr/>
          <p:nvPr/>
        </p:nvGrpSpPr>
        <p:grpSpPr>
          <a:xfrm>
            <a:off x="9923463" y="464506"/>
            <a:ext cx="1544715" cy="2454953"/>
            <a:chOff x="9923463" y="464506"/>
            <a:chExt cx="1544715" cy="2454953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EB48AE49-A635-4CC8-82A8-15269ED21A7E}"/>
                </a:ext>
              </a:extLst>
            </p:cNvPr>
            <p:cNvSpPr/>
            <p:nvPr/>
          </p:nvSpPr>
          <p:spPr>
            <a:xfrm>
              <a:off x="9923463" y="464506"/>
              <a:ext cx="1544715" cy="2423604"/>
            </a:xfrm>
            <a:prstGeom prst="wedgeRoundRectCallout">
              <a:avLst>
                <a:gd name="adj1" fmla="val -50527"/>
                <a:gd name="adj2" fmla="val 5947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088E62-CA30-4F83-B0E6-5E647C371897}"/>
                </a:ext>
              </a:extLst>
            </p:cNvPr>
            <p:cNvSpPr txBox="1"/>
            <p:nvPr/>
          </p:nvSpPr>
          <p:spPr>
            <a:xfrm>
              <a:off x="9973888" y="538446"/>
              <a:ext cx="1453718" cy="23810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400" dirty="0">
                  <a:solidFill>
                    <a:srgbClr val="0070C0"/>
                  </a:solidFill>
                </a:rPr>
                <a:t>It may be difficult to classify some objects. For example, a cardboard egg box needs to be fairly rigid but it has a flexible hinge so the lid can open easily.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5B7FF5-A450-4C2D-A310-8513FD696301}"/>
              </a:ext>
            </a:extLst>
          </p:cNvPr>
          <p:cNvGrpSpPr/>
          <p:nvPr/>
        </p:nvGrpSpPr>
        <p:grpSpPr>
          <a:xfrm>
            <a:off x="9923463" y="3181090"/>
            <a:ext cx="1595139" cy="2423604"/>
            <a:chOff x="9923463" y="464506"/>
            <a:chExt cx="1595139" cy="2454953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62C44037-9E7C-4468-B891-D8D1BAC50164}"/>
                </a:ext>
              </a:extLst>
            </p:cNvPr>
            <p:cNvSpPr/>
            <p:nvPr/>
          </p:nvSpPr>
          <p:spPr>
            <a:xfrm>
              <a:off x="9923463" y="464506"/>
              <a:ext cx="1544715" cy="2423604"/>
            </a:xfrm>
            <a:prstGeom prst="wedgeRoundRectCallout">
              <a:avLst>
                <a:gd name="adj1" fmla="val -50527"/>
                <a:gd name="adj2" fmla="val 5947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1BFD52-C813-4AA8-8869-788FA4F1284A}"/>
                </a:ext>
              </a:extLst>
            </p:cNvPr>
            <p:cNvSpPr txBox="1"/>
            <p:nvPr/>
          </p:nvSpPr>
          <p:spPr>
            <a:xfrm>
              <a:off x="9973887" y="538446"/>
              <a:ext cx="1544715" cy="23810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400" dirty="0">
                  <a:solidFill>
                    <a:srgbClr val="0070C0"/>
                  </a:solidFill>
                </a:rPr>
                <a:t>These Carroll diagrams only have two options. </a:t>
              </a:r>
              <a:r>
                <a:rPr lang="en-GB" sz="1400">
                  <a:solidFill>
                    <a:srgbClr val="0070C0"/>
                  </a:solidFill>
                </a:rPr>
                <a:t>If the </a:t>
              </a:r>
              <a:r>
                <a:rPr lang="en-GB" sz="1400" dirty="0">
                  <a:solidFill>
                    <a:srgbClr val="0070C0"/>
                  </a:solidFill>
                </a:rPr>
                <a:t>property selected in the first column is ‘rigid’, the second column should be labelled ‘not rigid’.</a:t>
              </a:r>
            </a:p>
          </p:txBody>
        </p:sp>
      </p:grp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B92ECEE-C1BF-47E4-AE0C-AA3BDC857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423" y="664270"/>
            <a:ext cx="5869926" cy="588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14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>
        <a:spAutoFit/>
      </a:bodyPr>
      <a:lstStyle>
        <a:defPPr algn="l">
          <a:defRPr sz="2400" i="1" kern="0" dirty="0">
            <a:solidFill>
              <a:schemeClr val="bg1"/>
            </a:solidFill>
            <a:ea typeface="Lato Black" panose="020F0502020204030203" pitchFamily="34" charset="0"/>
            <a:cs typeface="Lato Black" panose="020F050202020403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5 template lesson PriSci Resource" id="{728A4D97-30B4-4A29-8607-D4731488DC2B}" vid="{0D102C8D-00A0-471F-9CA8-16435CBAEA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A16988A4411D43993AF1AD54B21A42" ma:contentTypeVersion="18" ma:contentTypeDescription="Create a new document." ma:contentTypeScope="" ma:versionID="7d3cd43ba70f36fa3c37690c706d8f06">
  <xsd:schema xmlns:xsd="http://www.w3.org/2001/XMLSchema" xmlns:xs="http://www.w3.org/2001/XMLSchema" xmlns:p="http://schemas.microsoft.com/office/2006/metadata/properties" xmlns:ns2="595e4c87-8aad-4424-8d13-4e1a0ac8f772" xmlns:ns3="a06a9706-ad8f-4101-9ff4-bb1986540cca" targetNamespace="http://schemas.microsoft.com/office/2006/metadata/properties" ma:root="true" ma:fieldsID="98fd641a8cfad8eba1586fc43b07f76d" ns2:_="" ns3:_="">
    <xsd:import namespace="595e4c87-8aad-4424-8d13-4e1a0ac8f772"/>
    <xsd:import namespace="a06a9706-ad8f-4101-9ff4-bb1986540c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5e4c87-8aad-4424-8d13-4e1a0ac8f7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b860b5a-276f-4e20-a60a-049ecf2d2c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6a9706-ad8f-4101-9ff4-bb1986540cc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c8a0f90-a25b-428a-ba85-bf7ee30a594a}" ma:internalName="TaxCatchAll" ma:showField="CatchAllData" ma:web="a06a9706-ad8f-4101-9ff4-bb1986540c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95e4c87-8aad-4424-8d13-4e1a0ac8f772">
      <Terms xmlns="http://schemas.microsoft.com/office/infopath/2007/PartnerControls"/>
    </lcf76f155ced4ddcb4097134ff3c332f>
    <TaxCatchAll xmlns="a06a9706-ad8f-4101-9ff4-bb1986540cca" xsi:nil="true"/>
  </documentManagement>
</p:properties>
</file>

<file path=customXml/itemProps1.xml><?xml version="1.0" encoding="utf-8"?>
<ds:datastoreItem xmlns:ds="http://schemas.openxmlformats.org/officeDocument/2006/customXml" ds:itemID="{CAE97B64-45E2-443B-B583-1E31A8C59F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2BB9EF-35C8-4A22-8535-0F613E41A293}"/>
</file>

<file path=customXml/itemProps3.xml><?xml version="1.0" encoding="utf-8"?>
<ds:datastoreItem xmlns:ds="http://schemas.openxmlformats.org/officeDocument/2006/customXml" ds:itemID="{89562C40-ACB1-464D-9655-61DD85FFCCBE}">
  <ds:schemaRefs>
    <ds:schemaRef ds:uri="http://purl.org/dc/dcmitype/"/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89114d93-40b0-4de1-aa32-14ecbdb0e84d"/>
    <ds:schemaRef ds:uri="http://schemas.microsoft.com/office/infopath/2007/PartnerControls"/>
    <ds:schemaRef ds:uri="http://schemas.openxmlformats.org/package/2006/metadata/core-properties"/>
    <ds:schemaRef ds:uri="0ff8adc4-58f0-4cfe-ad48-79a46b32a9f8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v5 template lesson PriSci Resource</Template>
  <TotalTime>549</TotalTime>
  <Words>1160</Words>
  <Application>Microsoft Office PowerPoint</Application>
  <PresentationFormat>Widescreen</PresentationFormat>
  <Paragraphs>233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Lato Black</vt:lpstr>
      <vt:lpstr>Office Theme</vt:lpstr>
      <vt:lpstr>PowerPoint Presentation</vt:lpstr>
      <vt:lpstr>Properties and changes of materials</vt:lpstr>
      <vt:lpstr>PowerPoint Presentation</vt:lpstr>
      <vt:lpstr>Explore, review, think, talk…</vt:lpstr>
      <vt:lpstr>Properties and uses of materials</vt:lpstr>
      <vt:lpstr>PowerPoint Presentation</vt:lpstr>
      <vt:lpstr>Taking it further…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Wood</dc:creator>
  <cp:lastModifiedBy>Alistair Strayton</cp:lastModifiedBy>
  <cp:revision>2</cp:revision>
  <cp:lastPrinted>2020-03-28T17:18:56Z</cp:lastPrinted>
  <dcterms:created xsi:type="dcterms:W3CDTF">2020-05-15T09:54:03Z</dcterms:created>
  <dcterms:modified xsi:type="dcterms:W3CDTF">2020-05-27T17:15:47Z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0x010100ECDF125A2BE7EC4BBA5D53924D00436D</vt:lpwstr>
  </property>
</Properties>
</file>